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5" r:id="rId3"/>
    <p:sldId id="282" r:id="rId4"/>
    <p:sldId id="284" r:id="rId5"/>
    <p:sldId id="286" r:id="rId6"/>
    <p:sldId id="292" r:id="rId7"/>
    <p:sldId id="288" r:id="rId8"/>
    <p:sldId id="285" r:id="rId9"/>
    <p:sldId id="293" r:id="rId10"/>
    <p:sldId id="287" r:id="rId11"/>
    <p:sldId id="289" r:id="rId12"/>
    <p:sldId id="290" r:id="rId13"/>
    <p:sldId id="291" r:id="rId14"/>
    <p:sldId id="297" r:id="rId15"/>
    <p:sldId id="296" r:id="rId16"/>
    <p:sldId id="299" r:id="rId17"/>
    <p:sldId id="298" r:id="rId18"/>
    <p:sldId id="300" r:id="rId19"/>
    <p:sldId id="277" r:id="rId20"/>
    <p:sldId id="294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39347" initials="3" lastIdx="1" clrIdx="0">
    <p:extLst>
      <p:ext uri="{19B8F6BF-5375-455C-9EA6-DF929625EA0E}">
        <p15:presenceInfo xmlns:p15="http://schemas.microsoft.com/office/powerpoint/2012/main" userId="39347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D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69" d="100"/>
          <a:sy n="69" d="100"/>
        </p:scale>
        <p:origin x="6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garombel\Desktop\BADANIA\AKTUALNE\PEPTIDES%20ANTI-CANCER\pepTATEV\Resazuryna_obliczenia_28.11.25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N-Fmoc-(S)-Tyr(tBu)-(S)-allyl-Gly</c:v>
          </c:tx>
          <c:spPr>
            <a:solidFill>
              <a:schemeClr val="bg1"/>
            </a:solidFill>
            <a:ln w="28575">
              <a:solidFill>
                <a:srgbClr val="00B050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('A-549'!$AM$34,'A-549'!$AQ$34,'A-549'!$AP$34,'A-549'!$AO$34,'A-549'!$AN$34)</c:f>
                <c:numCache>
                  <c:formatCode>General</c:formatCode>
                  <c:ptCount val="5"/>
                  <c:pt idx="0">
                    <c:v>5.0702147278902974</c:v>
                  </c:pt>
                  <c:pt idx="1">
                    <c:v>13.311082388558617</c:v>
                  </c:pt>
                  <c:pt idx="2">
                    <c:v>6.2198888408509161</c:v>
                  </c:pt>
                  <c:pt idx="3">
                    <c:v>6.9289304361110968</c:v>
                  </c:pt>
                  <c:pt idx="4">
                    <c:v>7.7606633740492228</c:v>
                  </c:pt>
                </c:numCache>
              </c:numRef>
            </c:plus>
            <c:minus>
              <c:numRef>
                <c:f>('A-549'!$AM$34,'A-549'!$AQ$34,'A-549'!$AP$34,'A-549'!$AO$34,'A-549'!$AN$34)</c:f>
                <c:numCache>
                  <c:formatCode>General</c:formatCode>
                  <c:ptCount val="5"/>
                  <c:pt idx="0">
                    <c:v>5.0702147278902974</c:v>
                  </c:pt>
                  <c:pt idx="1">
                    <c:v>13.311082388558617</c:v>
                  </c:pt>
                  <c:pt idx="2">
                    <c:v>6.2198888408509161</c:v>
                  </c:pt>
                  <c:pt idx="3">
                    <c:v>6.9289304361110968</c:v>
                  </c:pt>
                  <c:pt idx="4">
                    <c:v>7.7606633740492228</c:v>
                  </c:pt>
                </c:numCache>
              </c:numRef>
            </c:minus>
            <c:spPr>
              <a:noFill/>
              <a:ln w="28575" cap="flat" cmpd="sng" algn="ctr">
                <a:solidFill>
                  <a:srgbClr val="00B050"/>
                </a:solidFill>
                <a:round/>
              </a:ln>
              <a:effectLst/>
            </c:spPr>
          </c:errBars>
          <c:cat>
            <c:strRef>
              <c:f>'A-549'!$AM$35:$AQ$35</c:f>
              <c:strCache>
                <c:ptCount val="5"/>
                <c:pt idx="0">
                  <c:v>Control</c:v>
                </c:pt>
                <c:pt idx="1">
                  <c:v>12.5</c:v>
                </c:pt>
                <c:pt idx="2">
                  <c:v>25.0</c:v>
                </c:pt>
                <c:pt idx="3">
                  <c:v>50.0</c:v>
                </c:pt>
                <c:pt idx="4">
                  <c:v>100.0</c:v>
                </c:pt>
              </c:strCache>
            </c:strRef>
          </c:cat>
          <c:val>
            <c:numRef>
              <c:f>('A-549'!$AM$33,'A-549'!$AQ$33,'A-549'!$AP$33,'A-549'!$AO$33,'A-549'!$AN$33)</c:f>
              <c:numCache>
                <c:formatCode>0.00</c:formatCode>
                <c:ptCount val="5"/>
                <c:pt idx="0" formatCode="General">
                  <c:v>100</c:v>
                </c:pt>
                <c:pt idx="1">
                  <c:v>94.560976602385779</c:v>
                </c:pt>
                <c:pt idx="2">
                  <c:v>95.651837348090154</c:v>
                </c:pt>
                <c:pt idx="3">
                  <c:v>76.761258038464106</c:v>
                </c:pt>
                <c:pt idx="4" formatCode="0.0">
                  <c:v>68.001865363448957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03-42D4-8C22-5C530EE4EB82}"/>
            </c:ext>
          </c:extLst>
        </c:ser>
        <c:ser>
          <c:idx val="1"/>
          <c:order val="1"/>
          <c:tx>
            <c:v>N-Fmoc-(S)-Phe-(S)-Ala-(S)-4-F-Phe</c:v>
          </c:tx>
          <c:spPr>
            <a:solidFill>
              <a:schemeClr val="bg1"/>
            </a:solidFill>
            <a:ln w="28575">
              <a:solidFill>
                <a:srgbClr val="FF66CC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('A-549'!$AM$34,'A-549'!$AU$34,'A-549'!$AT$34,'A-549'!$AS$34,'A-549'!$AR$34)</c:f>
                <c:numCache>
                  <c:formatCode>General</c:formatCode>
                  <c:ptCount val="5"/>
                  <c:pt idx="0">
                    <c:v>5.0702147278902974</c:v>
                  </c:pt>
                  <c:pt idx="1">
                    <c:v>17.607371810171276</c:v>
                  </c:pt>
                  <c:pt idx="2">
                    <c:v>9.6183566177716191</c:v>
                  </c:pt>
                  <c:pt idx="3">
                    <c:v>8.6727195200424401</c:v>
                  </c:pt>
                  <c:pt idx="4">
                    <c:v>12.732676451450212</c:v>
                  </c:pt>
                </c:numCache>
              </c:numRef>
            </c:plus>
            <c:minus>
              <c:numRef>
                <c:f>('A-549'!$AM$34,'A-549'!$AU$34,'A-549'!$AT$34,'A-549'!$AS$34,'A-549'!$AR$34)</c:f>
                <c:numCache>
                  <c:formatCode>General</c:formatCode>
                  <c:ptCount val="5"/>
                  <c:pt idx="0">
                    <c:v>5.0702147278902974</c:v>
                  </c:pt>
                  <c:pt idx="1">
                    <c:v>17.607371810171276</c:v>
                  </c:pt>
                  <c:pt idx="2">
                    <c:v>9.6183566177716191</c:v>
                  </c:pt>
                  <c:pt idx="3">
                    <c:v>8.6727195200424401</c:v>
                  </c:pt>
                  <c:pt idx="4">
                    <c:v>12.732676451450212</c:v>
                  </c:pt>
                </c:numCache>
              </c:numRef>
            </c:minus>
            <c:spPr>
              <a:noFill/>
              <a:ln w="28575" cap="flat" cmpd="sng" algn="ctr">
                <a:solidFill>
                  <a:srgbClr val="FF66CC"/>
                </a:solidFill>
                <a:round/>
              </a:ln>
              <a:effectLst/>
            </c:spPr>
          </c:errBars>
          <c:cat>
            <c:strRef>
              <c:f>'A-549'!$AM$35:$AQ$35</c:f>
              <c:strCache>
                <c:ptCount val="5"/>
                <c:pt idx="0">
                  <c:v>Control</c:v>
                </c:pt>
                <c:pt idx="1">
                  <c:v>12.5</c:v>
                </c:pt>
                <c:pt idx="2">
                  <c:v>25.0</c:v>
                </c:pt>
                <c:pt idx="3">
                  <c:v>50.0</c:v>
                </c:pt>
                <c:pt idx="4">
                  <c:v>100.0</c:v>
                </c:pt>
              </c:strCache>
            </c:strRef>
          </c:cat>
          <c:val>
            <c:numRef>
              <c:f>('A-549'!$AM$33,'A-549'!$AU$33,'A-549'!$AT$33,'A-549'!$AS$33,'A-549'!$AR$33)</c:f>
              <c:numCache>
                <c:formatCode>General</c:formatCode>
                <c:ptCount val="5"/>
                <c:pt idx="0">
                  <c:v>100</c:v>
                </c:pt>
                <c:pt idx="1">
                  <c:v>100.60615134732386</c:v>
                </c:pt>
                <c:pt idx="2">
                  <c:v>101.27456567778597</c:v>
                </c:pt>
                <c:pt idx="3">
                  <c:v>96.575617168341097</c:v>
                </c:pt>
                <c:pt idx="4">
                  <c:v>98.367245979714824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03-42D4-8C22-5C530EE4EB82}"/>
            </c:ext>
          </c:extLst>
        </c:ser>
        <c:ser>
          <c:idx val="2"/>
          <c:order val="2"/>
          <c:tx>
            <c:v>N-t-Boc-(S)-Ala-(S)-pGly-Gly</c:v>
          </c:tx>
          <c:spPr>
            <a:solidFill>
              <a:schemeClr val="bg1"/>
            </a:solidFill>
            <a:ln w="28575">
              <a:solidFill>
                <a:srgbClr val="00B0F0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'A-549'!$BY$45:$CC$45</c:f>
                <c:numCache>
                  <c:formatCode>General</c:formatCode>
                  <c:ptCount val="5"/>
                  <c:pt idx="0">
                    <c:v>8.3318944542289426</c:v>
                  </c:pt>
                  <c:pt idx="1">
                    <c:v>6.2108007565677452</c:v>
                  </c:pt>
                  <c:pt idx="2">
                    <c:v>13.21335944364383</c:v>
                  </c:pt>
                  <c:pt idx="3">
                    <c:v>12.84898616174911</c:v>
                  </c:pt>
                  <c:pt idx="4">
                    <c:v>6.150051685461186</c:v>
                  </c:pt>
                </c:numCache>
              </c:numRef>
            </c:plus>
            <c:minus>
              <c:numRef>
                <c:f>'A-549'!$BY$45:$CC$45</c:f>
                <c:numCache>
                  <c:formatCode>General</c:formatCode>
                  <c:ptCount val="5"/>
                  <c:pt idx="0">
                    <c:v>8.3318944542289426</c:v>
                  </c:pt>
                  <c:pt idx="1">
                    <c:v>6.2108007565677452</c:v>
                  </c:pt>
                  <c:pt idx="2">
                    <c:v>13.21335944364383</c:v>
                  </c:pt>
                  <c:pt idx="3">
                    <c:v>12.84898616174911</c:v>
                  </c:pt>
                  <c:pt idx="4">
                    <c:v>6.150051685461186</c:v>
                  </c:pt>
                </c:numCache>
              </c:numRef>
            </c:minus>
            <c:spPr>
              <a:noFill/>
              <a:ln w="28575" cap="flat" cmpd="sng" algn="ctr">
                <a:solidFill>
                  <a:srgbClr val="00B0F0"/>
                </a:solidFill>
                <a:round/>
              </a:ln>
              <a:effectLst/>
            </c:spPr>
          </c:errBars>
          <c:cat>
            <c:strRef>
              <c:f>'A-549'!$AM$35:$AQ$35</c:f>
              <c:strCache>
                <c:ptCount val="5"/>
                <c:pt idx="0">
                  <c:v>Control</c:v>
                </c:pt>
                <c:pt idx="1">
                  <c:v>12.5</c:v>
                </c:pt>
                <c:pt idx="2">
                  <c:v>25.0</c:v>
                </c:pt>
                <c:pt idx="3">
                  <c:v>50.0</c:v>
                </c:pt>
                <c:pt idx="4">
                  <c:v>100.0</c:v>
                </c:pt>
              </c:strCache>
            </c:strRef>
          </c:cat>
          <c:val>
            <c:numRef>
              <c:f>('A-549'!$BY$44,'A-549'!$BZ$44,'A-549'!$CA$44,'A-549'!$CB$44,'A-549'!$CC$44)</c:f>
              <c:numCache>
                <c:formatCode>0.0</c:formatCode>
                <c:ptCount val="5"/>
                <c:pt idx="0" formatCode="General">
                  <c:v>100</c:v>
                </c:pt>
                <c:pt idx="1">
                  <c:v>102.91279784312148</c:v>
                </c:pt>
                <c:pt idx="2">
                  <c:v>105.67451391040663</c:v>
                </c:pt>
                <c:pt idx="3">
                  <c:v>107.09374450464952</c:v>
                </c:pt>
                <c:pt idx="4">
                  <c:v>100.04009376475487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03-42D4-8C22-5C530EE4EB82}"/>
            </c:ext>
          </c:extLst>
        </c:ser>
        <c:ser>
          <c:idx val="3"/>
          <c:order val="3"/>
          <c:tx>
            <c:v>N-Fmoc-(S)-Phe-(S)-Ala-(S)-Phe</c:v>
          </c:tx>
          <c:spPr>
            <a:solidFill>
              <a:schemeClr val="bg1"/>
            </a:solidFill>
            <a:ln w="28575">
              <a:solidFill>
                <a:srgbClr val="FF9900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('A-549'!$BY$45,'A-549'!$CD$45:$CG$45)</c:f>
                <c:numCache>
                  <c:formatCode>General</c:formatCode>
                  <c:ptCount val="5"/>
                  <c:pt idx="0">
                    <c:v>8.3318944542289426</c:v>
                  </c:pt>
                  <c:pt idx="1">
                    <c:v>10.902117359517922</c:v>
                  </c:pt>
                  <c:pt idx="2">
                    <c:v>13.143553416736307</c:v>
                  </c:pt>
                  <c:pt idx="3">
                    <c:v>15.428332638410659</c:v>
                  </c:pt>
                  <c:pt idx="4">
                    <c:v>7.6463829377930761</c:v>
                  </c:pt>
                </c:numCache>
              </c:numRef>
            </c:plus>
            <c:minus>
              <c:numRef>
                <c:f>('A-549'!$BY$45,'A-549'!$CD$45:$CG$45)</c:f>
                <c:numCache>
                  <c:formatCode>General</c:formatCode>
                  <c:ptCount val="5"/>
                  <c:pt idx="0">
                    <c:v>8.3318944542289426</c:v>
                  </c:pt>
                  <c:pt idx="1">
                    <c:v>10.902117359517922</c:v>
                  </c:pt>
                  <c:pt idx="2">
                    <c:v>13.143553416736307</c:v>
                  </c:pt>
                  <c:pt idx="3">
                    <c:v>15.428332638410659</c:v>
                  </c:pt>
                  <c:pt idx="4">
                    <c:v>7.6463829377930761</c:v>
                  </c:pt>
                </c:numCache>
              </c:numRef>
            </c:minus>
            <c:spPr>
              <a:noFill/>
              <a:ln w="28575" cap="flat" cmpd="sng" algn="ctr">
                <a:solidFill>
                  <a:srgbClr val="FF9900"/>
                </a:solidFill>
                <a:round/>
              </a:ln>
              <a:effectLst/>
            </c:spPr>
          </c:errBars>
          <c:cat>
            <c:strRef>
              <c:f>'A-549'!$AM$35:$AQ$35</c:f>
              <c:strCache>
                <c:ptCount val="5"/>
                <c:pt idx="0">
                  <c:v>Control</c:v>
                </c:pt>
                <c:pt idx="1">
                  <c:v>12.5</c:v>
                </c:pt>
                <c:pt idx="2">
                  <c:v>25.0</c:v>
                </c:pt>
                <c:pt idx="3">
                  <c:v>50.0</c:v>
                </c:pt>
                <c:pt idx="4">
                  <c:v>100.0</c:v>
                </c:pt>
              </c:strCache>
            </c:strRef>
          </c:cat>
          <c:val>
            <c:numRef>
              <c:f>('A-549'!$BY$44,'A-549'!$CD$44:$CG$44)</c:f>
              <c:numCache>
                <c:formatCode>0.0</c:formatCode>
                <c:ptCount val="5"/>
                <c:pt idx="0" formatCode="General">
                  <c:v>100</c:v>
                </c:pt>
                <c:pt idx="1">
                  <c:v>100.37044617898771</c:v>
                </c:pt>
                <c:pt idx="2">
                  <c:v>105.98545869917697</c:v>
                </c:pt>
                <c:pt idx="3">
                  <c:v>102.73680375615629</c:v>
                </c:pt>
                <c:pt idx="4">
                  <c:v>98.406556658002799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203-42D4-8C22-5C530EE4EB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74321952"/>
        <c:axId val="1574314464"/>
      </c:barChart>
      <c:catAx>
        <c:axId val="157432195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sz="1400" b="1" dirty="0" err="1">
                    <a:solidFill>
                      <a:schemeClr val="tx1"/>
                    </a:solidFill>
                    <a:latin typeface="+mn-lt"/>
                  </a:rPr>
                  <a:t>Concentration</a:t>
                </a:r>
                <a:r>
                  <a:rPr lang="pl-PL" sz="1400" b="1" dirty="0">
                    <a:solidFill>
                      <a:schemeClr val="tx1"/>
                    </a:solidFill>
                    <a:latin typeface="+mn-lt"/>
                  </a:rPr>
                  <a:t> [</a:t>
                </a:r>
                <a:r>
                  <a:rPr lang="pl-PL" sz="1400" b="1" dirty="0">
                    <a:solidFill>
                      <a:schemeClr val="tx1"/>
                    </a:solidFill>
                    <a:latin typeface="+mn-lt"/>
                    <a:cs typeface="Calibri" panose="020F0502020204030204" pitchFamily="34" charset="0"/>
                  </a:rPr>
                  <a:t>µM]</a:t>
                </a:r>
                <a:endParaRPr lang="pl-PL" sz="1400" b="1" dirty="0">
                  <a:solidFill>
                    <a:schemeClr val="tx1"/>
                  </a:solidFill>
                  <a:latin typeface="+mn-lt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574314464"/>
        <c:crosses val="autoZero"/>
        <c:auto val="1"/>
        <c:lblAlgn val="ctr"/>
        <c:lblOffset val="100"/>
        <c:noMultiLvlLbl val="0"/>
      </c:catAx>
      <c:valAx>
        <c:axId val="1574314464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sz="1400" b="1" dirty="0">
                    <a:solidFill>
                      <a:schemeClr val="tx1"/>
                    </a:solidFill>
                  </a:rPr>
                  <a:t>Cell </a:t>
                </a:r>
                <a:r>
                  <a:rPr lang="pl-PL" sz="1400" b="1" dirty="0" err="1">
                    <a:solidFill>
                      <a:schemeClr val="tx1"/>
                    </a:solidFill>
                  </a:rPr>
                  <a:t>viability</a:t>
                </a:r>
                <a:r>
                  <a:rPr lang="pl-PL" sz="1400" b="1" dirty="0">
                    <a:solidFill>
                      <a:schemeClr val="tx1"/>
                    </a:solidFill>
                  </a:rPr>
                  <a:t> [% of </a:t>
                </a:r>
                <a:r>
                  <a:rPr lang="pl-PL" sz="1400" b="1" dirty="0" err="1">
                    <a:solidFill>
                      <a:schemeClr val="tx1"/>
                    </a:solidFill>
                  </a:rPr>
                  <a:t>control</a:t>
                </a:r>
                <a:r>
                  <a:rPr lang="pl-PL" sz="1400" b="1" dirty="0">
                    <a:solidFill>
                      <a:schemeClr val="tx1"/>
                    </a:solidFill>
                  </a:rPr>
                  <a:t>]</a:t>
                </a:r>
              </a:p>
            </c:rich>
          </c:tx>
          <c:layout>
            <c:manualLayout>
              <c:xMode val="edge"/>
              <c:yMode val="edge"/>
              <c:x val="3.204151908085076E-3"/>
              <c:y val="6.0847291666365332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905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574321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4796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8735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722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4310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6710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6066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9513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7268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9474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7449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0836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7A12A-7A2A-45AA-8D77-C955EB5DC4F4}" type="datetimeFigureOut">
              <a:rPr lang="it-IT" smtClean="0"/>
              <a:t>12/05/2026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C48B9-6429-4157-A437-368218E68C6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5850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3.png"/><Relationship Id="rId10" Type="http://schemas.openxmlformats.org/officeDocument/2006/relationships/image" Target="../media/image13.png"/><Relationship Id="rId4" Type="http://schemas.openxmlformats.org/officeDocument/2006/relationships/image" Target="../media/image2.jpe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hyperlink" Target="https://doi.org/10.3390/biom1507093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3390/vaccines13111082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hyperlink" Target="mailto:giovanni.roviello@cnr.it" TargetMode="External"/><Relationship Id="rId4" Type="http://schemas.openxmlformats.org/officeDocument/2006/relationships/hyperlink" Target="mailto:ashot.saghyan@sci.am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microsoft.com/office/2007/relationships/hdphoto" Target="../media/hdphoto1.wdp"/><Relationship Id="rId7" Type="http://schemas.openxmlformats.org/officeDocument/2006/relationships/oleObject" Target="../embeddings/oleObject2.bin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23.emf"/><Relationship Id="rId4" Type="http://schemas.openxmlformats.org/officeDocument/2006/relationships/image" Target="../media/image2.jpeg"/><Relationship Id="rId9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emf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microsoft.com/office/2007/relationships/hdphoto" Target="../media/hdphoto1.wdp"/><Relationship Id="rId7" Type="http://schemas.openxmlformats.org/officeDocument/2006/relationships/image" Target="https://pbs.twimg.com/media/E2tRmkhXEAUAq3T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emf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https://pbs.twimg.com/media/E2tRmkhXEAUAq3T.jpg" TargetMode="Externa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hyperlink" Target="mailto:alessandro.gori@cnr.it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microsoft.com/office/2007/relationships/hdphoto" Target="../media/hdphoto1.wdp"/><Relationship Id="rId7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G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microsoft.com/office/2007/relationships/hdphoto" Target="../media/hdphoto1.wdp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png"/><Relationship Id="rId10" Type="http://schemas.openxmlformats.org/officeDocument/2006/relationships/image" Target="../media/image44.jpeg"/><Relationship Id="rId4" Type="http://schemas.openxmlformats.org/officeDocument/2006/relationships/image" Target="../media/image38.png"/><Relationship Id="rId9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jpeg"/><Relationship Id="rId10" Type="http://schemas.openxmlformats.org/officeDocument/2006/relationships/image" Target="../media/image55.jp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0B44F5A4-770C-BEF6-4D68-FBC0A0556D0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/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8" name="Picture 4" descr="SPC &quot;Armbiotechnology&quot; NAS RA | LinkedIn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20228"/>
            <a:ext cx="1358019" cy="135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96F80D62-84EB-A9A4-54EC-C53CD412D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5107" y="884132"/>
            <a:ext cx="8021783" cy="2069372"/>
          </a:xfrm>
        </p:spPr>
        <p:txBody>
          <a:bodyPr>
            <a:noAutofit/>
          </a:bodyPr>
          <a:lstStyle/>
          <a:p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Պինդ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ֆազային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պեպտիդային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սինթեզի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մեթոդի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ներդրում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,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պեպտիդների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նպատակային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սինթեզ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և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կենսաակտիվության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պոտենցիալի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գնահատում</a:t>
            </a:r>
            <a:endParaRPr lang="en-US" sz="4000" dirty="0"/>
          </a:p>
        </p:txBody>
      </p:sp>
      <p:sp>
        <p:nvSpPr>
          <p:cNvPr id="10" name="Подзаголовок 9">
            <a:extLst>
              <a:ext uri="{FF2B5EF4-FFF2-40B4-BE49-F238E27FC236}">
                <a16:creationId xmlns:a16="http://schemas.microsoft.com/office/drawing/2014/main" id="{4C1DBFA6-07BF-A655-D941-01B12C098A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15096" y="3986430"/>
            <a:ext cx="5541819" cy="103028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Համաղեկավար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՝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Տաթևիկ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Սարգսյան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ք.գ.թ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ավագ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գիտաշխատող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դոցենտ</a:t>
            </a:r>
            <a:endParaRPr lang="ru-RU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ՀՀ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Հայկենսատեխնոլոգիա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ԳԱԿ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ՊՈԱԿ</a:t>
            </a:r>
            <a:r>
              <a:rPr lang="ru-RU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endParaRPr lang="en-US" dirty="0"/>
          </a:p>
          <a:p>
            <a:endParaRPr lang="en-US" dirty="0"/>
          </a:p>
        </p:txBody>
      </p:sp>
      <p:pic>
        <p:nvPicPr>
          <p:cNvPr id="20" name="Рисунок 1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6D464BB8-B870-2374-E4BC-35DEE7C10B4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759" b="11728"/>
          <a:stretch>
            <a:fillRect/>
          </a:stretch>
        </p:blipFill>
        <p:spPr>
          <a:xfrm>
            <a:off x="10294434" y="-12798"/>
            <a:ext cx="1897565" cy="1519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7904D5D-7773-AF3F-9887-BE6FD027A545}"/>
              </a:ext>
            </a:extLst>
          </p:cNvPr>
          <p:cNvSpPr txBox="1"/>
          <p:nvPr/>
        </p:nvSpPr>
        <p:spPr>
          <a:xfrm>
            <a:off x="155575" y="4421465"/>
            <a:ext cx="5150716" cy="107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Ղեկավար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՝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Ջիովաննի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Ռովիելո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  </a:t>
            </a:r>
            <a:r>
              <a:rPr lang="af-ZA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«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Կենսակառուցվածքների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 և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կենսաիմիջինգի</a:t>
            </a:r>
            <a:r>
              <a:rPr lang="af-ZA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»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ինստիտուտի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 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առաջին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կարգի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գիտաշխատող</a:t>
            </a:r>
            <a:r>
              <a:rPr lang="af-ZA" sz="1800" b="1" dirty="0">
                <a:solidFill>
                  <a:schemeClr val="bg2">
                    <a:lumMod val="10000"/>
                  </a:schemeClr>
                </a:solidFill>
                <a:latin typeface="Sylfaen" panose="010A0502050306030303" pitchFamily="18" charset="0"/>
              </a:rPr>
              <a:t> </a:t>
            </a:r>
            <a:endParaRPr lang="ru-RU" sz="1800" b="1" dirty="0">
              <a:solidFill>
                <a:schemeClr val="bg2">
                  <a:lumMod val="10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25" name="Immagine 3">
            <a:extLst>
              <a:ext uri="{FF2B5EF4-FFF2-40B4-BE49-F238E27FC236}">
                <a16:creationId xmlns:a16="http://schemas.microsoft.com/office/drawing/2014/main" id="{53A4DFDC-97F3-9EDB-A256-8991FEED63CB}"/>
              </a:ext>
            </a:extLst>
          </p:cNvPr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8813" y="1950061"/>
            <a:ext cx="1897566" cy="162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98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322FA0-F34D-F4C7-8B8A-12F3A2A6AC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D99F6D75-FDB5-A41B-5263-D9142974BFF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4A92ACE9-5B72-9434-1C5D-141F76DF37B6}"/>
              </a:ext>
            </a:extLst>
          </p:cNvPr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0EBBA06B-6D6D-2E5D-C03F-EE6A7C05CAD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E83A1BD-322E-B633-3974-A711C76A5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160338"/>
            <a:ext cx="5806759" cy="574530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6CEF202-3BBA-DE47-FCBE-00EDCE3D22DC}"/>
              </a:ext>
            </a:extLst>
          </p:cNvPr>
          <p:cNvSpPr txBox="1"/>
          <p:nvPr/>
        </p:nvSpPr>
        <p:spPr>
          <a:xfrm>
            <a:off x="6004487" y="192848"/>
            <a:ext cx="60319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y-AM" b="1" dirty="0">
                <a:solidFill>
                  <a:schemeClr val="accent5">
                    <a:lumMod val="50000"/>
                  </a:schemeClr>
                </a:solidFill>
              </a:rPr>
              <a:t>Փոքր շղթաները կարող են մեծ փոփոխություններ ստեղծել․ ինչպես 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</a:rPr>
              <a:t>պեպտիդները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</a:rPr>
              <a:t>՝ գիտության մեջ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56D5B46-16D8-AE42-7BFA-2BB657A8C6F0}"/>
              </a:ext>
            </a:extLst>
          </p:cNvPr>
          <p:cNvSpPr txBox="1"/>
          <p:nvPr/>
        </p:nvSpPr>
        <p:spPr>
          <a:xfrm>
            <a:off x="6095999" y="4982309"/>
            <a:ext cx="615013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b="1" dirty="0" err="1">
                <a:solidFill>
                  <a:schemeClr val="accent5">
                    <a:lumMod val="50000"/>
                  </a:schemeClr>
                </a:solidFill>
              </a:rPr>
              <a:t>Պեպտիդները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</a:rPr>
              <a:t> փոքր կառուցվածքներ են, բայց հաճախ հենց նրանք են բացում մեծ հայտնագործությունների ճանապարհը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8EADF8C-5528-98A5-4C84-6AC7C78A1E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668" y="1174523"/>
            <a:ext cx="5398350" cy="3598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2447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B99B1-958F-518E-63B5-B2FA5B3C7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69B5B792-0DE3-0F29-D4D2-B633C003EF2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F54D4C56-F73A-5FF7-B9A0-002B8CF2232A}"/>
              </a:ext>
            </a:extLst>
          </p:cNvPr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22465D8B-D63C-F661-A7D0-122AFC9EFE5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8" name="Picture 4" descr="SPC &quot;Armbiotechnology&quot; NAS RA | LinkedIn">
            <a:extLst>
              <a:ext uri="{FF2B5EF4-FFF2-40B4-BE49-F238E27FC236}">
                <a16:creationId xmlns:a16="http://schemas.microsoft.com/office/drawing/2014/main" id="{47093EA8-AAF2-CA89-F380-8F59BD8EA24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0" y="4518157"/>
            <a:ext cx="1358019" cy="135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F468F1FF-D5F2-9956-B6BE-E79583A31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7917" y="363948"/>
            <a:ext cx="8021783" cy="622894"/>
          </a:xfrm>
        </p:spPr>
        <p:txBody>
          <a:bodyPr>
            <a:noAutofit/>
          </a:bodyPr>
          <a:lstStyle/>
          <a:p>
            <a:r>
              <a:rPr lang="hy-AM" sz="4000" b="1" dirty="0"/>
              <a:t>Ծրագրի բաղադրիչները</a:t>
            </a:r>
            <a:endParaRPr lang="en-US" sz="4000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778994D-0AF4-F26C-6CCE-BE03AC01BC5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3" t="25981" r="22788" b="23747"/>
          <a:stretch>
            <a:fillRect/>
          </a:stretch>
        </p:blipFill>
        <p:spPr>
          <a:xfrm>
            <a:off x="48368" y="56560"/>
            <a:ext cx="1803184" cy="1700145"/>
          </a:xfrm>
          <a:prstGeom prst="rect">
            <a:avLst/>
          </a:prstGeom>
        </p:spPr>
      </p:pic>
      <p:pic>
        <p:nvPicPr>
          <p:cNvPr id="20" name="Рисунок 1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1028573B-08ED-649D-FF4E-D1BE18481BE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3759" b="11728"/>
          <a:stretch>
            <a:fillRect/>
          </a:stretch>
        </p:blipFill>
        <p:spPr>
          <a:xfrm>
            <a:off x="10177067" y="179606"/>
            <a:ext cx="1897565" cy="1519824"/>
          </a:xfrm>
          <a:prstGeom prst="rect">
            <a:avLst/>
          </a:prstGeom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68F8827-AEE2-B12F-2959-1E01509798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1687346"/>
            <a:ext cx="9144000" cy="3300289"/>
          </a:xfrm>
        </p:spPr>
        <p:txBody>
          <a:bodyPr>
            <a:normAutofit fontScale="25000" lnSpcReduction="20000"/>
          </a:bodyPr>
          <a:lstStyle/>
          <a:p>
            <a:r>
              <a:rPr lang="hy-AM" sz="14400" b="1" dirty="0">
                <a:latin typeface="Sylfaen" panose="010A0502050306030303" pitchFamily="18" charset="0"/>
              </a:rPr>
              <a:t>Գիտական </a:t>
            </a:r>
            <a:r>
              <a:rPr lang="en-US" sz="14400" b="1" dirty="0">
                <a:latin typeface="Sylfaen" panose="010A0502050306030303" pitchFamily="18" charset="0"/>
              </a:rPr>
              <a:t> (</a:t>
            </a:r>
            <a:r>
              <a:rPr lang="hy-AM" sz="14400" b="1" dirty="0">
                <a:latin typeface="Sylfaen" panose="010A0502050306030303" pitchFamily="18" charset="0"/>
              </a:rPr>
              <a:t>կատարված աշխատանքներ</a:t>
            </a:r>
            <a:r>
              <a:rPr lang="en-US" sz="14400" b="1" dirty="0">
                <a:latin typeface="Sylfaen" panose="010A0502050306030303" pitchFamily="18" charset="0"/>
              </a:rPr>
              <a:t>)</a:t>
            </a:r>
            <a:endParaRPr lang="hy-AM" sz="14400" b="1" dirty="0">
              <a:latin typeface="Sylfaen" panose="010A0502050306030303" pitchFamily="18" charset="0"/>
            </a:endParaRPr>
          </a:p>
          <a:p>
            <a:endParaRPr lang="hy-AM" sz="14400" b="1" dirty="0">
              <a:latin typeface="Sylfaen" panose="010A0502050306030303" pitchFamily="18" charset="0"/>
            </a:endParaRPr>
          </a:p>
          <a:p>
            <a:r>
              <a:rPr lang="hy-AM" sz="14400" b="1" dirty="0">
                <a:latin typeface="Sylfaen" panose="010A0502050306030303" pitchFamily="18" charset="0"/>
              </a:rPr>
              <a:t>Արդյունքներ (տպագրված աշխատանքներ)</a:t>
            </a:r>
          </a:p>
          <a:p>
            <a:endParaRPr lang="hy-AM" sz="14400" b="1" dirty="0">
              <a:latin typeface="Sylfaen" panose="010A0502050306030303" pitchFamily="18" charset="0"/>
            </a:endParaRPr>
          </a:p>
          <a:p>
            <a:r>
              <a:rPr lang="hy-AM" sz="14400" b="1" dirty="0" err="1">
                <a:latin typeface="Sylfaen" panose="010A0502050306030303" pitchFamily="18" charset="0"/>
              </a:rPr>
              <a:t>Համագործակցային</a:t>
            </a:r>
            <a:r>
              <a:rPr lang="hy-AM" sz="14400" b="1" dirty="0">
                <a:latin typeface="Sylfaen" panose="010A0502050306030303" pitchFamily="18" charset="0"/>
              </a:rPr>
              <a:t> (գիտաժողովներ, փոխադարձ այցեր)</a:t>
            </a:r>
          </a:p>
          <a:p>
            <a:endParaRPr lang="hy-AM" sz="14400" b="1" dirty="0">
              <a:latin typeface="Sylfaen" panose="010A0502050306030303" pitchFamily="18" charset="0"/>
            </a:endParaRPr>
          </a:p>
          <a:p>
            <a:r>
              <a:rPr lang="hy-AM" sz="14400" b="1" dirty="0">
                <a:latin typeface="Sylfaen" panose="010A0502050306030303" pitchFamily="18" charset="0"/>
              </a:rPr>
              <a:t>Ֆինանսական</a:t>
            </a:r>
            <a:r>
              <a:rPr lang="en-US" sz="14400" b="1" dirty="0">
                <a:latin typeface="Sylfaen" panose="010A0502050306030303" pitchFamily="18" charset="0"/>
              </a:rPr>
              <a:t> (</a:t>
            </a:r>
            <a:r>
              <a:rPr lang="hy-AM" sz="14400" b="1" dirty="0">
                <a:latin typeface="Sylfaen" panose="010A0502050306030303" pitchFamily="18" charset="0"/>
              </a:rPr>
              <a:t>ենթակառուցվածքի բարելավում</a:t>
            </a:r>
            <a:r>
              <a:rPr lang="en-US" sz="14400" b="1" dirty="0">
                <a:latin typeface="Sylfaen" panose="010A0502050306030303" pitchFamily="18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903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A305F-E37F-1A3D-DAEA-05EBA25C7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6E143927-7FAD-5FFF-EA48-7AE6EA56FFD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1E4CF587-021C-7762-F3F8-124D7544280B}"/>
              </a:ext>
            </a:extLst>
          </p:cNvPr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BD54A27A-0EF4-0C20-A17F-E33183576CB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8" name="Picture 4" descr="SPC &quot;Armbiotechnology&quot; NAS RA | LinkedIn">
            <a:extLst>
              <a:ext uri="{FF2B5EF4-FFF2-40B4-BE49-F238E27FC236}">
                <a16:creationId xmlns:a16="http://schemas.microsoft.com/office/drawing/2014/main" id="{9E2A46E7-ED66-ECB9-79BE-CDE7EFA8B0A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6" y="-72475"/>
            <a:ext cx="1358019" cy="135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92871121-79C5-43E6-0EA5-FBAE37B933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75671" y="120228"/>
            <a:ext cx="6546275" cy="623248"/>
          </a:xfrm>
        </p:spPr>
        <p:txBody>
          <a:bodyPr>
            <a:noAutofit/>
          </a:bodyPr>
          <a:lstStyle/>
          <a:p>
            <a:r>
              <a:rPr lang="en-US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Օրացուցային</a:t>
            </a:r>
            <a:r>
              <a:rPr lang="en-US" sz="40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en-US" sz="40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պլան</a:t>
            </a:r>
            <a:endParaRPr lang="en-US" sz="4000" dirty="0"/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id="{615AD0FE-488F-09E3-1ED2-D3E00B9969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819992"/>
              </p:ext>
            </p:extLst>
          </p:nvPr>
        </p:nvGraphicFramePr>
        <p:xfrm>
          <a:off x="1803184" y="1079287"/>
          <a:ext cx="10085197" cy="4437310"/>
        </p:xfrm>
        <a:graphic>
          <a:graphicData uri="http://schemas.openxmlformats.org/drawingml/2006/table">
            <a:tbl>
              <a:tblPr firstRow="1" firstCol="1" bandRow="1">
                <a:tableStyleId>{74C1A8A3-306A-4EB7-A6B1-4F7E0EB9C5D6}</a:tableStyleId>
              </a:tblPr>
              <a:tblGrid>
                <a:gridCol w="1594450">
                  <a:extLst>
                    <a:ext uri="{9D8B030D-6E8A-4147-A177-3AD203B41FA5}">
                      <a16:colId xmlns:a16="http://schemas.microsoft.com/office/drawing/2014/main" val="3761918960"/>
                    </a:ext>
                  </a:extLst>
                </a:gridCol>
                <a:gridCol w="8490747">
                  <a:extLst>
                    <a:ext uri="{9D8B030D-6E8A-4147-A177-3AD203B41FA5}">
                      <a16:colId xmlns:a16="http://schemas.microsoft.com/office/drawing/2014/main" val="833625113"/>
                    </a:ext>
                  </a:extLst>
                </a:gridCol>
              </a:tblGrid>
              <a:tr h="4273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pt-BR" sz="2000" b="1" dirty="0">
                          <a:solidFill>
                            <a:srgbClr val="002060"/>
                          </a:solidFill>
                          <a:effectLst/>
                        </a:rPr>
                        <a:t>Եռ.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Sylfaen" panose="010A05020503060303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390543"/>
                  </a:ext>
                </a:extLst>
              </a:tr>
              <a:tr h="26883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I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Ելանյութերի նախապատրաստում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և սինթեզ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3568768"/>
                  </a:ext>
                </a:extLst>
              </a:tr>
              <a:tr h="4273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II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Պ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եպտիդների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pt-BR" sz="2000" b="1" i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in silico 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մոնիթորինգ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pt-BR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և սինթեզ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, թվով 6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։ 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Լիզինոպրիլի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ածանցյալների</a:t>
                      </a:r>
                      <a:r>
                        <a:rPr lang="pt-BR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(4 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ածանցյալ</a:t>
                      </a:r>
                      <a:r>
                        <a:rPr lang="pt-BR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) 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սինթեզ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։ 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0095545"/>
                  </a:ext>
                </a:extLst>
              </a:tr>
              <a:tr h="4273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III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Բորտեզոմիբի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(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թվով 2</a:t>
                      </a:r>
                      <a:r>
                        <a:rPr lang="en-AU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)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և 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էնալապրիլի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անալոգների</a:t>
                      </a:r>
                      <a:r>
                        <a:rPr lang="pt-BR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(թվով 6 ) </a:t>
                      </a:r>
                      <a:r>
                        <a:rPr lang="en-US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սինթեզ</a:t>
                      </a:r>
                      <a:r>
                        <a:rPr lang="en-US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։ 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Լաբորատոր (</a:t>
                      </a:r>
                      <a:r>
                        <a:rPr lang="hy-AM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միջխմբային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)  և </a:t>
                      </a:r>
                      <a:r>
                        <a:rPr lang="hy-AM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առցանց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(խորհրդատու) քննարկումներ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3713548"/>
                  </a:ext>
                </a:extLst>
              </a:tr>
              <a:tr h="4273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IV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hy-AM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Սինթեզված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hy-AM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պեպտիդների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hy-AM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ֆիզկաքիմիական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ցուցանիշների ուսումնասիրություն, ընթացիկ հաշվետվության պատրաստում</a:t>
                      </a:r>
                      <a:endParaRPr lang="en-US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56236897"/>
                  </a:ext>
                </a:extLst>
              </a:tr>
              <a:tr h="4273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V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y-AM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Leuprolide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-ի  </a:t>
                      </a:r>
                      <a:r>
                        <a:rPr lang="hy-AM" sz="2000" b="1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նմանակների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սինթեզ (թվով </a:t>
                      </a:r>
                      <a:r>
                        <a:rPr lang="en-AU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1</a:t>
                      </a:r>
                      <a:r>
                        <a:rPr lang="hy-AM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), </a:t>
                      </a:r>
                      <a:endParaRPr lang="en-US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6964278"/>
                  </a:ext>
                </a:extLst>
              </a:tr>
              <a:tr h="4273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VI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Գիտական աշխատանքի նախապատրաստում և տպագրություն</a:t>
                      </a:r>
                      <a:endParaRPr lang="en-US" sz="20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6018865"/>
                  </a:ext>
                </a:extLst>
              </a:tr>
              <a:tr h="4273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VII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hy-AM" sz="20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Հակամանրէային</a:t>
                      </a: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ազդեցությամբ օժտված </a:t>
                      </a:r>
                      <a:r>
                        <a:rPr lang="hy-AM" sz="20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պեպտիդների</a:t>
                      </a: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սինթեզ</a:t>
                      </a:r>
                      <a:endParaRPr lang="en-US" sz="20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3755940"/>
                  </a:ext>
                </a:extLst>
              </a:tr>
              <a:tr h="4273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en-US" sz="2000" b="1" kern="100" dirty="0">
                          <a:effectLst/>
                        </a:rPr>
                        <a:t>VII</a:t>
                      </a:r>
                      <a:r>
                        <a:rPr lang="en-AU" sz="2000" b="1" kern="100" dirty="0">
                          <a:effectLst/>
                        </a:rPr>
                        <a:t>I</a:t>
                      </a:r>
                      <a:endParaRPr lang="en-US" sz="2000" b="1" kern="100" dirty="0"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hy-AM" sz="2000" b="1" kern="100" dirty="0">
                          <a:effectLst/>
                        </a:rPr>
                        <a:t> </a:t>
                      </a:r>
                      <a:r>
                        <a:rPr lang="hy-AM" sz="20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Սինթեզված</a:t>
                      </a: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նմուշների </a:t>
                      </a:r>
                      <a:r>
                        <a:rPr lang="hy-AM" sz="20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կենսաակտիվության</a:t>
                      </a:r>
                      <a:r>
                        <a:rPr lang="hy-AM" sz="20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 հետազոտում</a:t>
                      </a:r>
                      <a:endParaRPr lang="en-US" sz="20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Sylfaen" panose="010A0502050306030303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8216372"/>
                  </a:ext>
                </a:extLst>
              </a:tr>
            </a:tbl>
          </a:graphicData>
        </a:graphic>
      </p:graphicFrame>
      <p:pic>
        <p:nvPicPr>
          <p:cNvPr id="20" name="Рисунок 1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B651692D-BA38-E2C1-BDF8-01DA97BACED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759" b="11728"/>
          <a:stretch>
            <a:fillRect/>
          </a:stretch>
        </p:blipFill>
        <p:spPr>
          <a:xfrm>
            <a:off x="10294434" y="-12798"/>
            <a:ext cx="1897565" cy="1519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F7B568C-E269-BD0B-2607-06C720A807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3" t="25981" r="22788" b="23747"/>
          <a:stretch>
            <a:fillRect/>
          </a:stretch>
        </p:blipFill>
        <p:spPr>
          <a:xfrm>
            <a:off x="0" y="4502768"/>
            <a:ext cx="1803184" cy="17001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25401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11AA7-38AB-AC6E-8B55-DAFA3DC5B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D11DF715-25FE-5AAC-1BCC-DE6CC3AA64E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0C6430D8-8F0A-A1CA-A537-23B4AC122442}"/>
              </a:ext>
            </a:extLst>
          </p:cNvPr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52D5A000-390E-0F6A-0F58-A5B981DAFF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8" name="Picture 4" descr="SPC &quot;Armbiotechnology&quot; NAS RA | LinkedIn">
            <a:extLst>
              <a:ext uri="{FF2B5EF4-FFF2-40B4-BE49-F238E27FC236}">
                <a16:creationId xmlns:a16="http://schemas.microsoft.com/office/drawing/2014/main" id="{24712E6F-0DDF-2545-E3EB-C805E7C7191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5121"/>
            <a:ext cx="1358019" cy="135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805EC813-A65E-F7FD-229E-D1D83EEE17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7917" y="120228"/>
            <a:ext cx="8021783" cy="1479972"/>
          </a:xfrm>
        </p:spPr>
        <p:txBody>
          <a:bodyPr>
            <a:noAutofit/>
          </a:bodyPr>
          <a:lstStyle/>
          <a:p>
            <a:br>
              <a:rPr lang="hy-AM" sz="4000" dirty="0"/>
            </a:br>
            <a:br>
              <a:rPr lang="hy-AM" sz="4000" dirty="0"/>
            </a:br>
            <a:br>
              <a:rPr lang="hy-AM" sz="4000" dirty="0"/>
            </a:br>
            <a:r>
              <a:rPr lang="hy-AM" sz="32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Հակամարէային</a:t>
            </a:r>
            <a:r>
              <a:rPr lang="hy-AM" sz="32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և </a:t>
            </a:r>
            <a:r>
              <a:rPr lang="hy-AM" sz="32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հակաքաղցկեղային</a:t>
            </a:r>
            <a:r>
              <a:rPr lang="hy-AM" sz="32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դեղերի կառուցվածքների</a:t>
            </a:r>
            <a:r>
              <a:rPr lang="en-AU" sz="32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sz="32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և հատկությունների ուսումնասիրություն</a:t>
            </a:r>
            <a:endParaRPr lang="en-US" sz="3200" b="1" dirty="0">
              <a:solidFill>
                <a:schemeClr val="accent5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20" name="Рисунок 1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6C6B1412-C13B-574A-F877-29EC72029B1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759" b="11728"/>
          <a:stretch>
            <a:fillRect/>
          </a:stretch>
        </p:blipFill>
        <p:spPr>
          <a:xfrm>
            <a:off x="10294434" y="-12798"/>
            <a:ext cx="1897565" cy="1519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1D886-86F0-928B-CF87-4ED5ED64EC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8019" y="5134106"/>
            <a:ext cx="4871634" cy="344857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7FEDA26-6401-C79B-6911-989BB7E8356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2615" b="6038"/>
          <a:stretch>
            <a:fillRect/>
          </a:stretch>
        </p:blipFill>
        <p:spPr>
          <a:xfrm>
            <a:off x="97184" y="1744663"/>
            <a:ext cx="5710486" cy="434967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085235-5870-E1DE-DCD7-72A97342289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73848" t="46129" b="37196"/>
          <a:stretch>
            <a:fillRect/>
          </a:stretch>
        </p:blipFill>
        <p:spPr>
          <a:xfrm>
            <a:off x="3382824" y="1799241"/>
            <a:ext cx="2424846" cy="87303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A9830B1-EDDA-60F0-4B00-3D86028E751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9393" t="57175" r="51532" b="24880"/>
          <a:stretch>
            <a:fillRect/>
          </a:stretch>
        </p:blipFill>
        <p:spPr>
          <a:xfrm>
            <a:off x="4744584" y="5188684"/>
            <a:ext cx="849385" cy="87303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F905B4A-ED95-452B-F328-70E9BAFB142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2286" t="32090" r="27199" b="10949"/>
          <a:stretch>
            <a:fillRect/>
          </a:stretch>
        </p:blipFill>
        <p:spPr>
          <a:xfrm>
            <a:off x="5904854" y="1744663"/>
            <a:ext cx="6287145" cy="433484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020263C-9794-1DD2-D9AB-9C7CDCBFD923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55190" t="42034" r="19670" b="42394"/>
          <a:stretch>
            <a:fillRect/>
          </a:stretch>
        </p:blipFill>
        <p:spPr>
          <a:xfrm>
            <a:off x="9029636" y="1799241"/>
            <a:ext cx="3097477" cy="108344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26B9994-D401-7C05-BCD5-6979305C31A5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7207" t="38966" r="74273" b="47796"/>
          <a:stretch>
            <a:fillRect/>
          </a:stretch>
        </p:blipFill>
        <p:spPr>
          <a:xfrm>
            <a:off x="5859332" y="1744663"/>
            <a:ext cx="2249188" cy="90782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8D1F1CD-9FC9-A32B-4AE4-5B7BDD39D39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9393" t="63141" r="51532" b="25749"/>
          <a:stretch>
            <a:fillRect/>
          </a:stretch>
        </p:blipFill>
        <p:spPr>
          <a:xfrm>
            <a:off x="11277728" y="5574070"/>
            <a:ext cx="849385" cy="54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613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9FB97-1EAC-319B-1673-8EA83D5ED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FB7A9060-2357-7CC7-AEDC-318C8EB7B65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E91B7703-4925-E1E8-1780-2C13B870F297}"/>
              </a:ext>
            </a:extLst>
          </p:cNvPr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364EE477-25CF-8DEC-FE1B-CAF43AA7735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8" name="Picture 4" descr="SPC &quot;Armbiotechnology&quot; NAS RA | LinkedIn">
            <a:extLst>
              <a:ext uri="{FF2B5EF4-FFF2-40B4-BE49-F238E27FC236}">
                <a16:creationId xmlns:a16="http://schemas.microsoft.com/office/drawing/2014/main" id="{1BFA86A5-B89B-AE3F-87C2-74D49E91010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6" y="-72475"/>
            <a:ext cx="1358019" cy="135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D81E8D43-0A2D-6F63-B99A-1E3C4F40B4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22861" y="615926"/>
            <a:ext cx="6546275" cy="623248"/>
          </a:xfrm>
        </p:spPr>
        <p:txBody>
          <a:bodyPr>
            <a:noAutofit/>
          </a:bodyPr>
          <a:lstStyle/>
          <a:p>
            <a:r>
              <a:rPr lang="hy-AM" sz="4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Տպագրված աշխատանքներ 2025</a:t>
            </a:r>
            <a:endParaRPr lang="en-US" sz="4000" b="1" dirty="0">
              <a:solidFill>
                <a:schemeClr val="accent5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20" name="Рисунок 1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5C85E923-B6D8-F897-5D74-BC3C1D95847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759" b="11728"/>
          <a:stretch>
            <a:fillRect/>
          </a:stretch>
        </p:blipFill>
        <p:spPr>
          <a:xfrm>
            <a:off x="10294434" y="-12798"/>
            <a:ext cx="1897565" cy="1519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5CA9D2F-597F-E6A6-CDD1-D4338003EF24}"/>
              </a:ext>
            </a:extLst>
          </p:cNvPr>
          <p:cNvSpPr txBox="1"/>
          <p:nvPr/>
        </p:nvSpPr>
        <p:spPr>
          <a:xfrm>
            <a:off x="155575" y="1579501"/>
            <a:ext cx="1163464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y-AM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1․ 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Sargsyan, T.; Stepanyan, L.; Tsaturyan, A.; Palumbo, R.; Vicidomini, C.; </a:t>
            </a:r>
            <a:r>
              <a:rPr lang="en-US" sz="20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Roviello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, </a:t>
            </a:r>
            <a:r>
              <a:rPr lang="en-US" sz="20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G.N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. Intracellular Parasitic Infections Caused by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Plasmodium falciparum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,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Leishmania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 spp.,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Toxoplasma gondii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,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Echinococcus </a:t>
            </a:r>
            <a:r>
              <a:rPr lang="en-US" sz="2000" b="1" i="1" dirty="0" err="1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multilocularis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, Among Key Pathogens: Global Burden, Transmission Dynamics, and Vaccine Advances—A Narrative Review with Contextual Insights from Armenia.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Vaccines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 2025,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13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, 1082. </a:t>
            </a:r>
            <a:r>
              <a:rPr lang="en-US" sz="2000" b="1" i="0" dirty="0">
                <a:solidFill>
                  <a:srgbClr val="0563C1"/>
                </a:solidFill>
                <a:effectLst/>
                <a:latin typeface="Sylfaen" panose="010A0502050306030303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US" sz="2000" b="1" i="0" dirty="0" err="1">
                <a:solidFill>
                  <a:srgbClr val="0563C1"/>
                </a:solidFill>
                <a:effectLst/>
                <a:latin typeface="Sylfaen" panose="010A0502050306030303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doi.org</a:t>
            </a:r>
            <a:r>
              <a:rPr lang="en-US" sz="2000" b="1" i="0" dirty="0">
                <a:solidFill>
                  <a:srgbClr val="0563C1"/>
                </a:solidFill>
                <a:effectLst/>
                <a:latin typeface="Sylfaen" panose="010A0502050306030303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/10.3390/</a:t>
            </a:r>
            <a:r>
              <a:rPr lang="en-US" sz="20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vaccines13111082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 (</a:t>
            </a:r>
            <a:r>
              <a:rPr lang="en-US" sz="20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Q1</a:t>
            </a:r>
            <a:r>
              <a:rPr lang="en-US" sz="2000" b="1" i="0" dirty="0">
                <a:solidFill>
                  <a:schemeClr val="accent5">
                    <a:lumMod val="50000"/>
                  </a:schemeClr>
                </a:solidFill>
                <a:effectLst/>
                <a:latin typeface="Sylfaen" panose="010A0502050306030303" pitchFamily="18" charset="0"/>
              </a:rPr>
              <a:t>)</a:t>
            </a:r>
            <a:endParaRPr lang="hy-AM" sz="2000" b="1" i="0" dirty="0">
              <a:solidFill>
                <a:schemeClr val="accent5">
                  <a:lumMod val="50000"/>
                </a:schemeClr>
              </a:solidFill>
              <a:effectLst/>
              <a:latin typeface="Sylfaen" panose="010A0502050306030303" pitchFamily="18" charset="0"/>
            </a:endParaRPr>
          </a:p>
          <a:p>
            <a:pPr algn="just"/>
            <a:r>
              <a:rPr lang="hy-AM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2․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Sargsyan T, Hakobyan H, Simonyan H, Soghomonyan T, Tsaturyan A, Hovhannisyan A,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Sardaryan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S,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Saghyan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A, Giovanni N.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Roviello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.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Biomacromolecular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interactions and antioxidant properties of novel synthetic amino acids targeting DNA and serum albumin. 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J Mol Liq.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2025;440:128700.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doi:10.1016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/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j.molliq.2025.128700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.</a:t>
            </a:r>
            <a:r>
              <a:rPr lang="hy-AM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en-AU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(</a:t>
            </a:r>
            <a:r>
              <a:rPr lang="en-AU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Q1</a:t>
            </a:r>
            <a:r>
              <a:rPr lang="en-AU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)</a:t>
            </a:r>
          </a:p>
          <a:p>
            <a:pPr algn="just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3. Stepanyan, L.; Sargsyan, T.;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Mittova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V.; Tsetskhladze,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Z.R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.;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Motsonelidze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N.;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Gorgoshidze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E.; Nova, N.;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Israyelyan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M.; Simonyan, H.; Bisceglie, F.; et al. The Synthesis, Characterization, and Biological Evaluation of a Fluorenyl-Methoxycarbonyl-Containing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Thioxo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-Triazole-Bearing Dipeptide: Antioxidant, Antimicrobial, and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BSA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/DNA Binding Studies for Potential Therapeutic Applications in ROS Scavenging and Drug Transport.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Biomolecules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 2025, 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15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933. </a:t>
            </a:r>
            <a:r>
              <a:rPr lang="en-US" sz="2000" b="1" dirty="0">
                <a:solidFill>
                  <a:srgbClr val="0563C1"/>
                </a:solidFill>
                <a:latin typeface="Sylfaen" panose="010A0502050306030303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US" sz="2000" b="1" dirty="0" err="1">
                <a:solidFill>
                  <a:srgbClr val="0563C1"/>
                </a:solidFill>
                <a:latin typeface="Sylfaen" panose="010A0502050306030303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doi.org</a:t>
            </a:r>
            <a:r>
              <a:rPr lang="en-US" sz="2000" b="1" dirty="0">
                <a:solidFill>
                  <a:srgbClr val="0563C1"/>
                </a:solidFill>
                <a:latin typeface="Sylfaen" panose="010A0502050306030303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/10.3390/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biom15070933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(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Q1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5095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3BBA0-4B77-C0C6-0326-FE7014075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4E8D97CD-7559-2AA9-DF99-B0361069364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F8318396-37E8-7A1A-ED91-28656858018C}"/>
              </a:ext>
            </a:extLst>
          </p:cNvPr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DAFC5A71-82AF-597D-6BC5-3D3BD6414E8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8" name="Picture 4" descr="SPC &quot;Armbiotechnology&quot; NAS RA | LinkedIn">
            <a:extLst>
              <a:ext uri="{FF2B5EF4-FFF2-40B4-BE49-F238E27FC236}">
                <a16:creationId xmlns:a16="http://schemas.microsoft.com/office/drawing/2014/main" id="{351590F8-1C60-28AE-C262-7E750D59906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5850"/>
            <a:ext cx="1358019" cy="135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CB4424DC-E8AB-E769-E289-D3CE590D15E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759" b="11728"/>
          <a:stretch>
            <a:fillRect/>
          </a:stretch>
        </p:blipFill>
        <p:spPr>
          <a:xfrm>
            <a:off x="10294434" y="-12798"/>
            <a:ext cx="1897565" cy="1519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227873-A6E2-BBC1-41D7-67C11E95DF53}"/>
              </a:ext>
            </a:extLst>
          </p:cNvPr>
          <p:cNvSpPr txBox="1">
            <a:spLocks/>
          </p:cNvSpPr>
          <p:nvPr/>
        </p:nvSpPr>
        <p:spPr>
          <a:xfrm>
            <a:off x="1958759" y="-503727"/>
            <a:ext cx="8352928" cy="135902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br>
              <a:rPr lang="en-US" sz="3600" b="1" dirty="0">
                <a:solidFill>
                  <a:srgbClr val="002060"/>
                </a:solidFill>
                <a:latin typeface="Sylfaen" panose="010A0502050306030303" pitchFamily="18" charset="0"/>
              </a:rPr>
            </a:br>
            <a:br>
              <a:rPr lang="en-US" sz="3600" b="1" dirty="0">
                <a:solidFill>
                  <a:srgbClr val="002060"/>
                </a:solidFill>
                <a:latin typeface="Sylfaen" panose="010A0502050306030303" pitchFamily="18" charset="0"/>
              </a:rPr>
            </a:br>
            <a:br>
              <a:rPr lang="en-US" sz="3600" b="1" dirty="0">
                <a:solidFill>
                  <a:srgbClr val="002060"/>
                </a:solidFill>
                <a:latin typeface="Sylfaen" panose="010A0502050306030303" pitchFamily="18" charset="0"/>
              </a:rPr>
            </a:br>
            <a:br>
              <a:rPr lang="en-US" sz="3600" b="1" dirty="0">
                <a:solidFill>
                  <a:srgbClr val="002060"/>
                </a:solidFill>
                <a:latin typeface="Sylfaen" panose="010A0502050306030303" pitchFamily="18" charset="0"/>
              </a:rPr>
            </a:br>
            <a:br>
              <a:rPr lang="en-US" sz="3600" b="1" dirty="0">
                <a:solidFill>
                  <a:srgbClr val="002060"/>
                </a:solidFill>
                <a:latin typeface="Sylfaen" panose="010A0502050306030303" pitchFamily="18" charset="0"/>
              </a:rPr>
            </a:br>
            <a:br>
              <a:rPr lang="hy-AM" sz="3600" b="1" dirty="0">
                <a:solidFill>
                  <a:srgbClr val="002060"/>
                </a:solidFill>
                <a:latin typeface="Sylfaen" panose="010A0502050306030303" pitchFamily="18" charset="0"/>
              </a:rPr>
            </a:br>
            <a:br>
              <a:rPr lang="en-US" sz="3600" b="1" dirty="0">
                <a:solidFill>
                  <a:srgbClr val="002060"/>
                </a:solidFill>
                <a:latin typeface="Sylfaen" panose="010A0502050306030303" pitchFamily="18" charset="0"/>
              </a:rPr>
            </a:br>
            <a:r>
              <a:rPr lang="en-US" sz="107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Բորտեզոմիբի</a:t>
            </a:r>
            <a:r>
              <a:rPr lang="en-US" sz="107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sz="107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պեպտիդային</a:t>
            </a:r>
            <a:r>
              <a:rPr lang="hy-AM" sz="107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sz="107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նմանակների</a:t>
            </a:r>
            <a:r>
              <a:rPr lang="hy-AM" sz="10700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en-US" sz="10700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սինթեզ</a:t>
            </a:r>
            <a:endParaRPr lang="ru-RU" sz="107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C482AAB-49DA-D54A-416D-3B76E1FF2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F01C4BDB-0C63-480D-E6E5-C045DA8F401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4895748"/>
              </p:ext>
            </p:extLst>
          </p:nvPr>
        </p:nvGraphicFramePr>
        <p:xfrm>
          <a:off x="1735567" y="1519824"/>
          <a:ext cx="8720864" cy="3096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6" imgW="11915786" imgH="4035110" progId="ChemDraw.Document.6.0">
                  <p:embed/>
                </p:oleObj>
              </mc:Choice>
              <mc:Fallback>
                <p:oleObj name="CS ChemDraw Drawing" r:id="rId6" imgW="11915786" imgH="4035110" progId="ChemDraw.Document.6.0">
                  <p:embed/>
                  <p:pic>
                    <p:nvPicPr>
                      <p:cNvPr id="7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5567" y="1519824"/>
                        <a:ext cx="8720864" cy="30963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1114B94-ED80-5E96-BD4F-8D28DE005A6C}"/>
              </a:ext>
            </a:extLst>
          </p:cNvPr>
          <p:cNvSpPr/>
          <p:nvPr/>
        </p:nvSpPr>
        <p:spPr>
          <a:xfrm>
            <a:off x="8547657" y="4381231"/>
            <a:ext cx="83529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b="1" dirty="0">
                <a:solidFill>
                  <a:srgbClr val="C00000"/>
                </a:solidFill>
              </a:rPr>
              <a:t>1․ </a:t>
            </a:r>
            <a:r>
              <a:rPr lang="pt-BR" b="1" dirty="0">
                <a:solidFill>
                  <a:srgbClr val="C00000"/>
                </a:solidFill>
              </a:rPr>
              <a:t>Fmoc-(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)-Leu-(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</a:t>
            </a:r>
            <a:r>
              <a:rPr lang="en-US" b="1" dirty="0">
                <a:solidFill>
                  <a:srgbClr val="C00000"/>
                </a:solidFill>
              </a:rPr>
              <a:t>α</a:t>
            </a:r>
            <a:r>
              <a:rPr lang="pt-BR" b="1" dirty="0">
                <a:solidFill>
                  <a:srgbClr val="C00000"/>
                </a:solidFill>
              </a:rPr>
              <a:t>-pNO₂-Phe (5a)</a:t>
            </a:r>
          </a:p>
          <a:p>
            <a:r>
              <a:rPr lang="hy-AM" b="1" dirty="0">
                <a:solidFill>
                  <a:srgbClr val="C00000"/>
                </a:solidFill>
              </a:rPr>
              <a:t>2․ </a:t>
            </a:r>
            <a:r>
              <a:rPr lang="pt-BR" b="1" dirty="0">
                <a:solidFill>
                  <a:srgbClr val="C00000"/>
                </a:solidFill>
              </a:rPr>
              <a:t>Fmoc-(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)-Ile-(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</a:t>
            </a:r>
            <a:r>
              <a:rPr lang="en-US" b="1" dirty="0">
                <a:solidFill>
                  <a:srgbClr val="C00000"/>
                </a:solidFill>
              </a:rPr>
              <a:t>α</a:t>
            </a:r>
            <a:r>
              <a:rPr lang="pt-BR" b="1" dirty="0">
                <a:solidFill>
                  <a:srgbClr val="C00000"/>
                </a:solidFill>
              </a:rPr>
              <a:t>-pNO₂-Phe (5b)</a:t>
            </a:r>
          </a:p>
          <a:p>
            <a:r>
              <a:rPr lang="hy-AM" b="1" dirty="0">
                <a:solidFill>
                  <a:srgbClr val="C00000"/>
                </a:solidFill>
              </a:rPr>
              <a:t>3․ </a:t>
            </a:r>
            <a:r>
              <a:rPr lang="pt-BR" b="1" dirty="0">
                <a:solidFill>
                  <a:srgbClr val="C00000"/>
                </a:solidFill>
              </a:rPr>
              <a:t>Fmoc-(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)-Phe-(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)-Leu (5c) </a:t>
            </a:r>
            <a:endParaRPr lang="en-US" b="1" dirty="0">
              <a:solidFill>
                <a:srgbClr val="C00000"/>
              </a:solidFill>
            </a:endParaRPr>
          </a:p>
          <a:p>
            <a:r>
              <a:rPr lang="hy-AM" b="1" dirty="0">
                <a:solidFill>
                  <a:srgbClr val="C00000"/>
                </a:solidFill>
              </a:rPr>
              <a:t>4․ </a:t>
            </a:r>
            <a:r>
              <a:rPr lang="pt-BR" b="1" dirty="0">
                <a:solidFill>
                  <a:srgbClr val="C00000"/>
                </a:solidFill>
              </a:rPr>
              <a:t>Fmoc-(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)-Phe-(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 Ile (5d) </a:t>
            </a:r>
          </a:p>
          <a:p>
            <a:r>
              <a:rPr lang="hy-AM" b="1" dirty="0">
                <a:solidFill>
                  <a:srgbClr val="C00000"/>
                </a:solidFill>
              </a:rPr>
              <a:t>5․ </a:t>
            </a:r>
            <a:r>
              <a:rPr lang="pt-BR" b="1" dirty="0">
                <a:solidFill>
                  <a:srgbClr val="C00000"/>
                </a:solidFill>
              </a:rPr>
              <a:t>Fmoc-(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)-Phe-(</a:t>
            </a:r>
            <a:r>
              <a:rPr lang="pt-BR" b="1" i="1" dirty="0">
                <a:solidFill>
                  <a:srgbClr val="C00000"/>
                </a:solidFill>
              </a:rPr>
              <a:t>S</a:t>
            </a:r>
            <a:r>
              <a:rPr lang="pt-BR" b="1" dirty="0">
                <a:solidFill>
                  <a:srgbClr val="C00000"/>
                </a:solidFill>
              </a:rPr>
              <a:t>)-Ala (5e)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383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7B480-010B-68EA-60C2-B5B966FEA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4B21E6F3-304C-5DC0-EE28-814A6F0F977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3A64F295-87BA-4362-50CA-AFF3D8AD873D}"/>
              </a:ext>
            </a:extLst>
          </p:cNvPr>
          <p:cNvSpPr>
            <a:spLocks/>
          </p:cNvSpPr>
          <p:nvPr/>
        </p:nvSpPr>
        <p:spPr>
          <a:xfrm>
            <a:off x="1" y="6201423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36A66E24-CB52-E6FC-643B-83445939544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18B5081C-64CD-334D-F62E-44B049C4B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575" y="175631"/>
            <a:ext cx="7028718" cy="1126021"/>
          </a:xfrm>
        </p:spPr>
        <p:txBody>
          <a:bodyPr>
            <a:noAutofit/>
          </a:bodyPr>
          <a:lstStyle/>
          <a:p>
            <a:b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</a:br>
            <a:b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  <a:t>Պ</a:t>
            </a: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</a:rPr>
              <a:t>եպտիդների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4000" b="1" i="1" dirty="0">
                <a:solidFill>
                  <a:schemeClr val="accent5">
                    <a:lumMod val="50000"/>
                  </a:schemeClr>
                </a:solidFill>
              </a:rPr>
              <a:t>in silico </a:t>
            </a: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</a:rPr>
              <a:t>մոնիթորինգ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4000" b="1" dirty="0">
                <a:solidFill>
                  <a:schemeClr val="accent5">
                    <a:lumMod val="50000"/>
                  </a:schemeClr>
                </a:solidFill>
              </a:rPr>
              <a:t>և սինթեզ</a:t>
            </a:r>
            <a: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  <a:t>, թվով 6</a:t>
            </a:r>
            <a:endParaRPr lang="en-US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8E52BF2-A119-CBBC-0AAC-FFCEF32D91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D3BF6B-5B61-9468-FFFF-B3EAA96F1CA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122" t="27345" r="20179" b="14871"/>
          <a:stretch>
            <a:fillRect/>
          </a:stretch>
        </p:blipFill>
        <p:spPr>
          <a:xfrm>
            <a:off x="5810756" y="2773472"/>
            <a:ext cx="6263831" cy="331289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6600B28-63A5-150E-909C-5E687C2B2B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842" t="49536" r="27184" b="23333"/>
          <a:stretch>
            <a:fillRect/>
          </a:stretch>
        </p:blipFill>
        <p:spPr>
          <a:xfrm>
            <a:off x="65195" y="1281056"/>
            <a:ext cx="5957455" cy="19853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2EEBAC0-7103-51EF-48CE-FFB937BB4A9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579" t="24624" r="31519" b="39192"/>
          <a:stretch>
            <a:fillRect/>
          </a:stretch>
        </p:blipFill>
        <p:spPr>
          <a:xfrm>
            <a:off x="0" y="3091819"/>
            <a:ext cx="5810756" cy="3052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C6287D0-D871-6E1B-F21E-2F1AD4C248E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0001" t="36743" r="19654" b="11515"/>
          <a:stretch>
            <a:fillRect/>
          </a:stretch>
        </p:blipFill>
        <p:spPr>
          <a:xfrm>
            <a:off x="9116291" y="0"/>
            <a:ext cx="3075710" cy="2562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9B00343-329B-C0B4-631E-77652E6C058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0303" t="55757" r="51708" b="29091"/>
          <a:stretch>
            <a:fillRect/>
          </a:stretch>
        </p:blipFill>
        <p:spPr>
          <a:xfrm>
            <a:off x="11104406" y="5047275"/>
            <a:ext cx="970181" cy="1039090"/>
          </a:xfrm>
          <a:prstGeom prst="rect">
            <a:avLst/>
          </a:prstGeom>
        </p:spPr>
      </p:pic>
      <p:pic>
        <p:nvPicPr>
          <p:cNvPr id="18" name="Picture 2" descr="Biomolecules 15 00933 g003">
            <a:extLst>
              <a:ext uri="{FF2B5EF4-FFF2-40B4-BE49-F238E27FC236}">
                <a16:creationId xmlns:a16="http://schemas.microsoft.com/office/drawing/2014/main" id="{5786B24B-5994-F23C-F735-1A48711BA3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9" b="74279"/>
          <a:stretch>
            <a:fillRect/>
          </a:stretch>
        </p:blipFill>
        <p:spPr bwMode="auto">
          <a:xfrm>
            <a:off x="6087844" y="1281056"/>
            <a:ext cx="3180847" cy="139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678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ABB14-222B-B66A-8260-00A7D2A8E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D0838B37-188E-9959-CFEC-A615CA9D095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0C11E02D-F3F2-2786-1A98-2BFC60572080}"/>
              </a:ext>
            </a:extLst>
          </p:cNvPr>
          <p:cNvSpPr>
            <a:spLocks/>
          </p:cNvSpPr>
          <p:nvPr/>
        </p:nvSpPr>
        <p:spPr>
          <a:xfrm>
            <a:off x="1" y="6201423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8384AAD5-0467-7B84-1442-E0BB4A02B85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16EFE292-AE1D-7B1A-2AEF-9B30636B3F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575" y="175632"/>
            <a:ext cx="11454534" cy="596004"/>
          </a:xfrm>
        </p:spPr>
        <p:txBody>
          <a:bodyPr>
            <a:noAutofit/>
          </a:bodyPr>
          <a:lstStyle/>
          <a:p>
            <a:b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</a:br>
            <a:b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  <a:t>Պ</a:t>
            </a: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</a:rPr>
              <a:t>եպտիդների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4000" b="1" i="1" dirty="0">
                <a:solidFill>
                  <a:schemeClr val="accent5">
                    <a:lumMod val="50000"/>
                  </a:schemeClr>
                </a:solidFill>
              </a:rPr>
              <a:t>in silico </a:t>
            </a: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</a:rPr>
              <a:t>մոնիթորինգ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4000" b="1" dirty="0">
                <a:solidFill>
                  <a:schemeClr val="accent5">
                    <a:lumMod val="50000"/>
                  </a:schemeClr>
                </a:solidFill>
              </a:rPr>
              <a:t>և սինթեզ</a:t>
            </a:r>
            <a: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  <a:t>, թվով 6</a:t>
            </a:r>
            <a:endParaRPr lang="en-US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05CEC80-4FD8-8E4E-2775-0CB9C107FA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574" y="561650"/>
            <a:ext cx="11814752" cy="1961987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1. Journal: Bioorganic Chemistry</a:t>
            </a:r>
            <a:b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Title: Synthetic Fmoc-Dipeptides as Bioactive Candidates: Comprehensive Evaluation via Antioxidant/Anti-Inflammatory Assays,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BSA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Binding, and Docking Studies</a:t>
            </a:r>
            <a:b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Corresponding Author: Dr Giovanni Roviello</a:t>
            </a:r>
            <a:b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Co-Authors: Heghine Hakobyan; Lala Stepanyan; Neli Avetisyan; Zhaklina Saribekyan; Ela Minasyan; Ekaterina Botchkova; Valentina Mittova; Ekaterine Gorgoshidze; Marina Pirtskhalava; Tatevik Sargsyan</a:t>
            </a:r>
            <a:b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Manuscript Number: 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BIOORG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-D-26-01618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2. Fmoc‑Protected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Thiadiazolyl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Dipeptide Mimetics: Synthesis, Supramolecular Self‑Assembly, and Antibacterial Activity Against Gram‑Positive and Gram‑Negative Pathogens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Pasqualina Liana Scognamiglio,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ArevikIsrayelyan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</a:t>
            </a:r>
            <a:r>
              <a:rPr lang="en-GB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Flora </a:t>
            </a:r>
            <a:r>
              <a:rPr lang="en-GB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Tkhruni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Heghine Hakobyan, </a:t>
            </a:r>
            <a:r>
              <a:rPr lang="en-GB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SatenikPetrosyan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</a:t>
            </a:r>
            <a:r>
              <a:rPr lang="en-GB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LalaStepanyan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AvetisTsaturyan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</a:t>
            </a:r>
            <a:r>
              <a:rPr lang="en-GB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TatevikSargsyan</a:t>
            </a:r>
            <a:r>
              <a:rPr lang="en-US" sz="1800" b="1" baseline="300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SaghyanAshot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, </a:t>
            </a:r>
            <a:r>
              <a:rPr lang="en-GB" sz="18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GiovanniNRoviello</a:t>
            </a:r>
            <a:endParaRPr lang="en-US" sz="1800" b="1" dirty="0">
              <a:solidFill>
                <a:schemeClr val="accent5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*correspondence to </a:t>
            </a:r>
            <a:r>
              <a:rPr lang="en-US" sz="1800" b="1" u="sng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ashot.saghyan@sci.am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and </a:t>
            </a:r>
            <a:r>
              <a:rPr lang="en-GB" sz="1800" b="1" u="sng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giovanni.roviello@cnr.it</a:t>
            </a:r>
            <a:endParaRPr lang="en-US" sz="1800" b="1" dirty="0">
              <a:solidFill>
                <a:schemeClr val="accent5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algn="l"/>
            <a:br>
              <a:rPr lang="en-US" sz="1800" b="1" dirty="0">
                <a:latin typeface="Sylfaen" panose="010A0502050306030303" pitchFamily="18" charset="0"/>
              </a:rPr>
            </a:br>
            <a:endParaRPr lang="en-US" sz="1800" b="1" dirty="0">
              <a:latin typeface="Sylfaen" panose="010A0502050306030303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D431FB9-9D84-EF02-6CAC-7646A2B20B4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0303" t="55757" r="51708" b="29091"/>
          <a:stretch>
            <a:fillRect/>
          </a:stretch>
        </p:blipFill>
        <p:spPr>
          <a:xfrm>
            <a:off x="11104406" y="5047275"/>
            <a:ext cx="970181" cy="103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747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6B570-F3F9-B7F6-1C3B-1243BE0783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DC0BF48B-B78A-45CF-9457-73FFA82FEC5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5EF5697B-A3FE-8BD4-69A0-23E6F74FBD88}"/>
              </a:ext>
            </a:extLst>
          </p:cNvPr>
          <p:cNvSpPr>
            <a:spLocks/>
          </p:cNvSpPr>
          <p:nvPr/>
        </p:nvSpPr>
        <p:spPr>
          <a:xfrm>
            <a:off x="0" y="6114524"/>
            <a:ext cx="12191999" cy="623248"/>
          </a:xfrm>
          <a:prstGeom prst="rect">
            <a:avLst/>
          </a:prstGeom>
          <a:solidFill>
            <a:srgbClr val="002D5A"/>
          </a:solidFill>
          <a:ln>
            <a:solidFill>
              <a:srgbClr val="002D5A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«Առաջընթաց՝ արդյունավետ գիտությամբ – </a:t>
            </a:r>
            <a:r>
              <a:rPr lang="hy-AM" sz="2400" b="1" dirty="0" err="1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ԱԱԳ</a:t>
            </a:r>
            <a:r>
              <a:rPr lang="hy-AM" sz="2400" b="1" dirty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-2026</a:t>
            </a:r>
            <a:r>
              <a:rPr lang="hy-AM" dirty="0"/>
              <a:t>»</a:t>
            </a:r>
            <a:endParaRPr lang="en-US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hy-AM" sz="1050" dirty="0" err="1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Երևան</a:t>
            </a:r>
            <a:r>
              <a:rPr lang="hy-AM" sz="105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 , Հայաստան</a:t>
            </a:r>
            <a:r>
              <a:rPr lang="it-IT" sz="1050" b="1" i="0" dirty="0">
                <a:solidFill>
                  <a:schemeClr val="bg1"/>
                </a:solidFill>
                <a:effectLst/>
                <a:latin typeface="Nunito"/>
              </a:rPr>
              <a:t>										</a:t>
            </a:r>
            <a:r>
              <a:rPr lang="hy-AM" sz="1050" b="1" i="0" dirty="0">
                <a:solidFill>
                  <a:schemeClr val="bg1"/>
                </a:solidFill>
                <a:effectLst/>
                <a:latin typeface="Nunito"/>
              </a:rPr>
              <a:t>Մայիս  </a:t>
            </a:r>
            <a:r>
              <a:rPr lang="it-IT" sz="1050" i="0" dirty="0">
                <a:solidFill>
                  <a:schemeClr val="bg1"/>
                </a:solidFill>
                <a:effectLst/>
                <a:latin typeface="Amasis MT Pro Medium" panose="02040604050005020304" pitchFamily="18" charset="0"/>
              </a:rPr>
              <a:t>13, 2026</a:t>
            </a:r>
            <a:endParaRPr lang="it-IT" sz="105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9A112614-309F-48F4-60FF-79A01EF4CE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8" name="Picture 4" descr="SPC &quot;Armbiotechnology&quot; NAS RA | LinkedIn">
            <a:extLst>
              <a:ext uri="{FF2B5EF4-FFF2-40B4-BE49-F238E27FC236}">
                <a16:creationId xmlns:a16="http://schemas.microsoft.com/office/drawing/2014/main" id="{32DA4C3E-AD15-0053-5BDE-251AFCAF90B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43404"/>
            <a:ext cx="1358019" cy="135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C9F2591C-CBD9-BCA7-A458-350D8CF66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2616" y="-60370"/>
            <a:ext cx="8021783" cy="1237516"/>
          </a:xfrm>
        </p:spPr>
        <p:txBody>
          <a:bodyPr>
            <a:noAutofit/>
          </a:bodyPr>
          <a:lstStyle/>
          <a:p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</a:rPr>
              <a:t>Լիզինոպրիլի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  <a:t>և </a:t>
            </a:r>
            <a:r>
              <a:rPr lang="hy-AM" sz="4000" b="1" dirty="0" err="1">
                <a:solidFill>
                  <a:schemeClr val="accent5">
                    <a:lumMod val="50000"/>
                  </a:schemeClr>
                </a:solidFill>
              </a:rPr>
              <a:t>էնալապրիլի</a:t>
            </a:r>
            <a:r>
              <a:rPr lang="hy-AM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</a:rPr>
              <a:t>ածանցյալների</a:t>
            </a:r>
            <a:r>
              <a:rPr lang="pt-BR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en-US" sz="4000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6ECADEA-8C65-2075-5D8F-1859018A84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3" t="25981" r="22788" b="23747"/>
          <a:stretch>
            <a:fillRect/>
          </a:stretch>
        </p:blipFill>
        <p:spPr>
          <a:xfrm>
            <a:off x="0" y="-12798"/>
            <a:ext cx="1803184" cy="1700145"/>
          </a:xfrm>
          <a:prstGeom prst="rect">
            <a:avLst/>
          </a:prstGeom>
        </p:spPr>
      </p:pic>
      <p:pic>
        <p:nvPicPr>
          <p:cNvPr id="20" name="Рисунок 1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E9360491-EBA5-EA83-D50F-97D20C66170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3759" b="11728"/>
          <a:stretch>
            <a:fillRect/>
          </a:stretch>
        </p:blipFill>
        <p:spPr>
          <a:xfrm>
            <a:off x="10294434" y="-12798"/>
            <a:ext cx="1897565" cy="1519824"/>
          </a:xfrm>
          <a:prstGeom prst="rect">
            <a:avLst/>
          </a:prstGeom>
        </p:spPr>
      </p:pic>
      <p:sp>
        <p:nvSpPr>
          <p:cNvPr id="2" name="Скругленный прямоугольник 9">
            <a:extLst>
              <a:ext uri="{FF2B5EF4-FFF2-40B4-BE49-F238E27FC236}">
                <a16:creationId xmlns:a16="http://schemas.microsoft.com/office/drawing/2014/main" id="{FF891E86-F842-2299-1D73-84AD82D7E559}"/>
              </a:ext>
            </a:extLst>
          </p:cNvPr>
          <p:cNvSpPr/>
          <p:nvPr/>
        </p:nvSpPr>
        <p:spPr>
          <a:xfrm>
            <a:off x="7060063" y="3337239"/>
            <a:ext cx="3024336" cy="151216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Скругленный прямоугольник 2">
            <a:extLst>
              <a:ext uri="{FF2B5EF4-FFF2-40B4-BE49-F238E27FC236}">
                <a16:creationId xmlns:a16="http://schemas.microsoft.com/office/drawing/2014/main" id="{BF48942F-9B67-1DD9-C9EF-715A77FB413C}"/>
              </a:ext>
            </a:extLst>
          </p:cNvPr>
          <p:cNvSpPr/>
          <p:nvPr/>
        </p:nvSpPr>
        <p:spPr>
          <a:xfrm>
            <a:off x="3891711" y="1249007"/>
            <a:ext cx="2088232" cy="324036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4">
            <a:extLst>
              <a:ext uri="{FF2B5EF4-FFF2-40B4-BE49-F238E27FC236}">
                <a16:creationId xmlns:a16="http://schemas.microsoft.com/office/drawing/2014/main" id="{07CD9F52-9380-D5C4-CC9F-44B0473FB2F3}"/>
              </a:ext>
            </a:extLst>
          </p:cNvPr>
          <p:cNvSpPr/>
          <p:nvPr/>
        </p:nvSpPr>
        <p:spPr>
          <a:xfrm>
            <a:off x="1587455" y="4993423"/>
            <a:ext cx="1152128" cy="57606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</a:t>
            </a:r>
            <a:endParaRPr lang="ru-RU" dirty="0"/>
          </a:p>
        </p:txBody>
      </p:sp>
      <p:sp>
        <p:nvSpPr>
          <p:cNvPr id="11" name="Скругленный прямоугольник 5">
            <a:extLst>
              <a:ext uri="{FF2B5EF4-FFF2-40B4-BE49-F238E27FC236}">
                <a16:creationId xmlns:a16="http://schemas.microsoft.com/office/drawing/2014/main" id="{71EA800C-3BC8-382C-3EB5-875F2A18C124}"/>
              </a:ext>
            </a:extLst>
          </p:cNvPr>
          <p:cNvSpPr/>
          <p:nvPr/>
        </p:nvSpPr>
        <p:spPr>
          <a:xfrm>
            <a:off x="2769463" y="2320495"/>
            <a:ext cx="1008112" cy="57606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Ala</a:t>
            </a:r>
            <a:endParaRPr lang="ru-RU" dirty="0"/>
          </a:p>
        </p:txBody>
      </p:sp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3363E985-7D0C-E898-3CD8-A16B7F9495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941617"/>
              </p:ext>
            </p:extLst>
          </p:nvPr>
        </p:nvGraphicFramePr>
        <p:xfrm>
          <a:off x="1443439" y="1465031"/>
          <a:ext cx="4398906" cy="302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7" imgW="3527883" imgH="2601492" progId="ChemDraw.Document.6.0">
                  <p:embed/>
                </p:oleObj>
              </mc:Choice>
              <mc:Fallback>
                <p:oleObj name="CS ChemDraw Drawing" r:id="rId7" imgW="3527883" imgH="2601492" progId="ChemDraw.Document.6.0">
                  <p:embed/>
                  <p:pic>
                    <p:nvPicPr>
                      <p:cNvPr id="7" name="Объект 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43439" y="1465031"/>
                        <a:ext cx="4398906" cy="30243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61EF7938-6504-D1F6-5713-F4BADB46F5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3445360"/>
              </p:ext>
            </p:extLst>
          </p:nvPr>
        </p:nvGraphicFramePr>
        <p:xfrm>
          <a:off x="6195967" y="1213447"/>
          <a:ext cx="3585840" cy="36299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9" imgW="3226343" imgH="3266256" progId="ChemDraw.Document.6.0">
                  <p:embed/>
                </p:oleObj>
              </mc:Choice>
              <mc:Fallback>
                <p:oleObj name="CS ChemDraw Drawing" r:id="rId9" imgW="3226343" imgH="3266256" progId="ChemDraw.Document.6.0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95967" y="1213447"/>
                        <a:ext cx="3585840" cy="36299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Скругленный прямоугольник 7">
            <a:extLst>
              <a:ext uri="{FF2B5EF4-FFF2-40B4-BE49-F238E27FC236}">
                <a16:creationId xmlns:a16="http://schemas.microsoft.com/office/drawing/2014/main" id="{7D35A748-4174-0581-2319-E57A350AF694}"/>
              </a:ext>
            </a:extLst>
          </p:cNvPr>
          <p:cNvSpPr/>
          <p:nvPr/>
        </p:nvSpPr>
        <p:spPr>
          <a:xfrm>
            <a:off x="3273519" y="4849407"/>
            <a:ext cx="2808312" cy="86409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Sylfaen" panose="010A0502050306030303" pitchFamily="18" charset="0"/>
              </a:rPr>
              <a:t>Էնալապրիլ</a:t>
            </a:r>
            <a:endParaRPr lang="ru-RU" sz="3200" dirty="0">
              <a:latin typeface="Sylfaen" panose="010A0502050306030303" pitchFamily="18" charset="0"/>
            </a:endParaRPr>
          </a:p>
        </p:txBody>
      </p:sp>
      <p:sp>
        <p:nvSpPr>
          <p:cNvPr id="15" name="Скругленный прямоугольник 8">
            <a:extLst>
              <a:ext uri="{FF2B5EF4-FFF2-40B4-BE49-F238E27FC236}">
                <a16:creationId xmlns:a16="http://schemas.microsoft.com/office/drawing/2014/main" id="{8127CDAC-A529-88AA-FDDC-C80D4ACCC466}"/>
              </a:ext>
            </a:extLst>
          </p:cNvPr>
          <p:cNvSpPr/>
          <p:nvPr/>
        </p:nvSpPr>
        <p:spPr>
          <a:xfrm>
            <a:off x="6916047" y="5137439"/>
            <a:ext cx="2808312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Sylfaen" panose="010A0502050306030303" pitchFamily="18" charset="0"/>
              </a:rPr>
              <a:t>Լիզիոպրիլ</a:t>
            </a:r>
            <a:endParaRPr lang="ru-RU" sz="3200" dirty="0">
              <a:latin typeface="Sylfaen" panose="010A0502050306030303" pitchFamily="18" charset="0"/>
            </a:endParaRPr>
          </a:p>
        </p:txBody>
      </p:sp>
      <p:sp>
        <p:nvSpPr>
          <p:cNvPr id="16" name="Скругленный прямоугольник 10">
            <a:extLst>
              <a:ext uri="{FF2B5EF4-FFF2-40B4-BE49-F238E27FC236}">
                <a16:creationId xmlns:a16="http://schemas.microsoft.com/office/drawing/2014/main" id="{BC92B5B2-B6BC-29DE-343A-19FB5948171A}"/>
              </a:ext>
            </a:extLst>
          </p:cNvPr>
          <p:cNvSpPr/>
          <p:nvPr/>
        </p:nvSpPr>
        <p:spPr>
          <a:xfrm>
            <a:off x="8212191" y="1032983"/>
            <a:ext cx="1152128" cy="57606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</a:t>
            </a:r>
            <a:endParaRPr lang="ru-RU" dirty="0"/>
          </a:p>
        </p:txBody>
      </p:sp>
      <p:sp>
        <p:nvSpPr>
          <p:cNvPr id="17" name="Скругленный прямоугольник 11">
            <a:extLst>
              <a:ext uri="{FF2B5EF4-FFF2-40B4-BE49-F238E27FC236}">
                <a16:creationId xmlns:a16="http://schemas.microsoft.com/office/drawing/2014/main" id="{CAB5021B-99A0-FD92-BA8D-D86F791DBD64}"/>
              </a:ext>
            </a:extLst>
          </p:cNvPr>
          <p:cNvSpPr/>
          <p:nvPr/>
        </p:nvSpPr>
        <p:spPr>
          <a:xfrm>
            <a:off x="8572231" y="2185111"/>
            <a:ext cx="1152128" cy="57606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Lys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5560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D1F4B-8DF7-177F-E7C8-EE8E51022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0663F964-4557-1D04-946A-62DEE769173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8C9AFF7C-0E56-5AA4-CF28-7993995B0E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25401ED1-CD85-710D-7675-F0CE86CD36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2029" y="122576"/>
            <a:ext cx="9561112" cy="695801"/>
          </a:xfrm>
        </p:spPr>
        <p:txBody>
          <a:bodyPr>
            <a:noAutofit/>
          </a:bodyPr>
          <a:lstStyle/>
          <a:p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Լիզինոպրիլի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sz="36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և </a:t>
            </a:r>
            <a:r>
              <a:rPr lang="hy-AM" sz="36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էնալապրիլի</a:t>
            </a:r>
            <a:r>
              <a:rPr lang="hy-AM" sz="36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ածանցյալների</a:t>
            </a:r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endParaRPr lang="en-US" sz="3600" dirty="0">
              <a:latin typeface="Sylfaen" panose="010A0502050306030303" pitchFamily="18" charset="0"/>
            </a:endParaRPr>
          </a:p>
        </p:txBody>
      </p:sp>
      <p:graphicFrame>
        <p:nvGraphicFramePr>
          <p:cNvPr id="21" name="Объект 20">
            <a:extLst>
              <a:ext uri="{FF2B5EF4-FFF2-40B4-BE49-F238E27FC236}">
                <a16:creationId xmlns:a16="http://schemas.microsoft.com/office/drawing/2014/main" id="{DF7DEEE2-D9B6-8333-0ACE-952A29798C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5567240"/>
              </p:ext>
            </p:extLst>
          </p:nvPr>
        </p:nvGraphicFramePr>
        <p:xfrm>
          <a:off x="1238558" y="849480"/>
          <a:ext cx="10274583" cy="5952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10027229" imgH="5808951" progId="">
                  <p:embed/>
                </p:oleObj>
              </mc:Choice>
              <mc:Fallback>
                <p:oleObj r:id="rId4" imgW="10027229" imgH="5808951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38558" y="849480"/>
                        <a:ext cx="10274583" cy="59522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0632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246F4-42D2-819C-BAE1-54245FF89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A814A189-541E-6DDB-5A67-FB39FEC7B3A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42092FE0-95B1-23DA-300F-30C9493615D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7AD9FEB1-98D4-8C28-E10D-9EAEBC8B41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51389" y="-216860"/>
            <a:ext cx="9561112" cy="736406"/>
          </a:xfrm>
        </p:spPr>
        <p:txBody>
          <a:bodyPr>
            <a:noAutofit/>
          </a:bodyPr>
          <a:lstStyle/>
          <a:p>
            <a:r>
              <a:rPr lang="hy-AM" sz="36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Հակաքաղցկեղային</a:t>
            </a:r>
            <a:r>
              <a:rPr lang="hy-AM" sz="36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sz="36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պեպտիդներ</a:t>
            </a:r>
            <a:endParaRPr lang="en-US" sz="3600" dirty="0">
              <a:latin typeface="Sylfaen" panose="010A0502050306030303" pitchFamily="18" charset="0"/>
            </a:endParaRPr>
          </a:p>
        </p:txBody>
      </p:sp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9D016BA2-DFA9-F9C7-AD41-0B91D5426C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5262035"/>
              </p:ext>
            </p:extLst>
          </p:nvPr>
        </p:nvGraphicFramePr>
        <p:xfrm>
          <a:off x="155575" y="304801"/>
          <a:ext cx="6747164" cy="6418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6885316" imgH="8997317" progId="Unknown">
                  <p:embed/>
                </p:oleObj>
              </mc:Choice>
              <mc:Fallback>
                <p:oleObj r:id="rId4" imgW="6885316" imgH="8997317" progId="Unknown">
                  <p:embed/>
                  <p:pic>
                    <p:nvPicPr>
                      <p:cNvPr id="5" name="Объект 4">
                        <a:extLst>
                          <a:ext uri="{FF2B5EF4-FFF2-40B4-BE49-F238E27FC236}">
                            <a16:creationId xmlns:a16="http://schemas.microsoft.com/office/drawing/2014/main" id="{A38F4F56-DF08-C907-D865-113A026608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" y="304801"/>
                        <a:ext cx="6747164" cy="64184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 descr="Biotage_Logan (@BiotageL) / Posts / X">
            <a:extLst>
              <a:ext uri="{FF2B5EF4-FFF2-40B4-BE49-F238E27FC236}">
                <a16:creationId xmlns:a16="http://schemas.microsoft.com/office/drawing/2014/main" id="{641B2471-36B5-8E85-9777-034CCE959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5672" y="25121"/>
            <a:ext cx="2826327" cy="2599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Wykres 11">
            <a:extLst>
              <a:ext uri="{FF2B5EF4-FFF2-40B4-BE49-F238E27FC236}">
                <a16:creationId xmlns:a16="http://schemas.microsoft.com/office/drawing/2014/main" id="{D7661B9E-BEF7-1E06-7D95-2577633746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8888146"/>
              </p:ext>
            </p:extLst>
          </p:nvPr>
        </p:nvGraphicFramePr>
        <p:xfrm>
          <a:off x="6902739" y="2565738"/>
          <a:ext cx="5133686" cy="2599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AAD7BC3-A4C8-5850-58CA-B15043191D24}"/>
              </a:ext>
            </a:extLst>
          </p:cNvPr>
          <p:cNvSpPr txBox="1"/>
          <p:nvPr/>
        </p:nvSpPr>
        <p:spPr>
          <a:xfrm>
            <a:off x="6840538" y="5164747"/>
            <a:ext cx="5413664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hy-AM" sz="1400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Պեպտիդների</a:t>
            </a:r>
            <a:r>
              <a:rPr lang="hy-AM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ազդեցությունը </a:t>
            </a:r>
            <a:r>
              <a:rPr lang="en-US" sz="1400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A549</a:t>
            </a:r>
            <a:r>
              <a:rPr lang="en-US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բջիջների կենսունակության վրա՝ 24-ժամյա ազդեցությունից հետո։ Բջիջների կենսունակությունը գնահատվել է </a:t>
            </a:r>
            <a:r>
              <a:rPr lang="hy-AM" sz="1400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ռեզազուրինի</a:t>
            </a:r>
            <a:r>
              <a:rPr lang="hy-AM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վերականգնման մեթոդով (% վերահսկիչի նկատմամբ)։ Ներկայացված են երեք անկախ փորձերի միջին արժեքները և ստանդարտ շեղումները (յուրաքանչյուրում՝ </a:t>
            </a:r>
            <a:r>
              <a:rPr lang="en-US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n=6)։ (**p&lt;0.01</a:t>
            </a:r>
            <a:r>
              <a:rPr lang="hy-AM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՝ վերահսկիչի համեմատ, </a:t>
            </a:r>
            <a:r>
              <a:rPr lang="hy-AM" sz="1400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Ստյուդենտի</a:t>
            </a:r>
            <a:r>
              <a:rPr lang="hy-AM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en-US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t-</a:t>
            </a:r>
            <a:r>
              <a:rPr lang="hy-AM" sz="1400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թեստ)։</a:t>
            </a:r>
          </a:p>
        </p:txBody>
      </p:sp>
    </p:spTree>
    <p:extLst>
      <p:ext uri="{BB962C8B-B14F-4D97-AF65-F5344CB8AC3E}">
        <p14:creationId xmlns:p14="http://schemas.microsoft.com/office/powerpoint/2010/main" val="114254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6264D-CF99-510B-F787-CFF625F9A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8C09CEF1-A05D-F60C-4DD2-D6BDADBE0F6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90F9AA2C-820A-A922-A28A-BFEB2BE46E0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263996A3-F139-0DC4-E5C9-E8402DAD1A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51389" y="-216860"/>
            <a:ext cx="9561112" cy="736406"/>
          </a:xfrm>
        </p:spPr>
        <p:txBody>
          <a:bodyPr>
            <a:noAutofit/>
          </a:bodyPr>
          <a:lstStyle/>
          <a:p>
            <a:r>
              <a:rPr lang="hy-AM" sz="36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Հակաքաղցկեղային</a:t>
            </a:r>
            <a:r>
              <a:rPr lang="hy-AM" sz="3600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sz="3600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պեպտիդներ</a:t>
            </a:r>
            <a:endParaRPr lang="en-US" sz="3600" dirty="0">
              <a:latin typeface="Sylfaen" panose="010A0502050306030303" pitchFamily="18" charset="0"/>
            </a:endParaRPr>
          </a:p>
        </p:txBody>
      </p:sp>
      <p:pic>
        <p:nvPicPr>
          <p:cNvPr id="3" name="Picture 2" descr="Biotage_Logan (@BiotageL) / Posts / X">
            <a:extLst>
              <a:ext uri="{FF2B5EF4-FFF2-40B4-BE49-F238E27FC236}">
                <a16:creationId xmlns:a16="http://schemas.microsoft.com/office/drawing/2014/main" id="{2FF65551-FFCA-0AEF-E128-F90C399E1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5672" y="25121"/>
            <a:ext cx="2826327" cy="2599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undefined">
            <a:extLst>
              <a:ext uri="{FF2B5EF4-FFF2-40B4-BE49-F238E27FC236}">
                <a16:creationId xmlns:a16="http://schemas.microsoft.com/office/drawing/2014/main" id="{CC6AB329-7C1A-3356-C7E8-3FBE77EBDA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375" y="884959"/>
            <a:ext cx="7015891" cy="46845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49E0C3-BF0A-6792-1550-9354D3549028}"/>
              </a:ext>
            </a:extLst>
          </p:cNvPr>
          <p:cNvSpPr txBox="1"/>
          <p:nvPr/>
        </p:nvSpPr>
        <p:spPr>
          <a:xfrm>
            <a:off x="460375" y="5831871"/>
            <a:ext cx="46658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Google Sans"/>
              </a:rPr>
              <a:t>Glu-His-Trp-Ser-Tyr-D-Leu-Leu-Arg-Pro-</a:t>
            </a:r>
            <a:r>
              <a:rPr lang="en-US" b="1" dirty="0" err="1">
                <a:latin typeface="Google Sans"/>
              </a:rPr>
              <a:t>NHEt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BD8AEA-C294-633F-4C7C-F961E8208271}"/>
              </a:ext>
            </a:extLst>
          </p:cNvPr>
          <p:cNvSpPr txBox="1"/>
          <p:nvPr/>
        </p:nvSpPr>
        <p:spPr>
          <a:xfrm>
            <a:off x="5176109" y="4171838"/>
            <a:ext cx="70158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Glu-His-Trp-Ser-Tyr-</a:t>
            </a:r>
            <a:r>
              <a:rPr lang="en-US" sz="2800" b="1" dirty="0">
                <a:solidFill>
                  <a:srgbClr val="FF0000"/>
                </a:solidFill>
              </a:rPr>
              <a:t>D-Leu-</a:t>
            </a:r>
            <a:r>
              <a:rPr lang="en-US" sz="2800" b="1" dirty="0"/>
              <a:t>D-Leu-Arg-Pro-</a:t>
            </a:r>
            <a:r>
              <a:rPr lang="en-US" sz="2800" b="1" dirty="0" err="1"/>
              <a:t>NHEt</a:t>
            </a:r>
            <a:endParaRPr lang="en-US" sz="28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5C8110-8815-780E-1EA8-E4AB3676D9FA}"/>
              </a:ext>
            </a:extLst>
          </p:cNvPr>
          <p:cNvSpPr txBox="1"/>
          <p:nvPr/>
        </p:nvSpPr>
        <p:spPr>
          <a:xfrm>
            <a:off x="5430982" y="4698328"/>
            <a:ext cx="645621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Լեյպրոլիդը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(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լեյպրոռելին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)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GnRH-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ի սինթետիկ 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նոնապեպտիդային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սուպերագոնիստ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անալոգ է, որի կառուցվածքային առանձնահատկություններն են 6-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րդ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դիրքում 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գլիցինի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փոխարինումը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D-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լեյցինով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և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C-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ծայրում 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էթիլամիդային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խմբի առկայությունը, որոնք բարձրացնում են </a:t>
            </a:r>
            <a:r>
              <a:rPr lang="hy-AM" b="1" dirty="0" err="1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միացության</a:t>
            </a:r>
            <a:r>
              <a:rPr lang="hy-AM" b="1" dirty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</a:rPr>
              <a:t> կայունությունն ու կենսաբանական ակտիվությունը։</a:t>
            </a:r>
            <a:endParaRPr lang="en-US" b="1" dirty="0">
              <a:solidFill>
                <a:schemeClr val="accent5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417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4ECCD8-E14F-2998-013F-AFAA2AD3D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DFCA2118-59A2-4310-A4B2-F2CBA821E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940492"/>
            <a:ext cx="12192000" cy="1924333"/>
          </a:xfrm>
          <a:custGeom>
            <a:avLst/>
            <a:gdLst>
              <a:gd name="connsiteX0" fmla="*/ 6189199 w 12192000"/>
              <a:gd name="connsiteY0" fmla="*/ 588 h 1924333"/>
              <a:gd name="connsiteX1" fmla="*/ 6207079 w 12192000"/>
              <a:gd name="connsiteY1" fmla="*/ 2850 h 1924333"/>
              <a:gd name="connsiteX2" fmla="*/ 6285610 w 12192000"/>
              <a:gd name="connsiteY2" fmla="*/ 18131 h 1924333"/>
              <a:gd name="connsiteX3" fmla="*/ 6378008 w 12192000"/>
              <a:gd name="connsiteY3" fmla="*/ 24625 h 1924333"/>
              <a:gd name="connsiteX4" fmla="*/ 6466340 w 12192000"/>
              <a:gd name="connsiteY4" fmla="*/ 21366 h 1924333"/>
              <a:gd name="connsiteX5" fmla="*/ 6553334 w 12192000"/>
              <a:gd name="connsiteY5" fmla="*/ 35307 h 1924333"/>
              <a:gd name="connsiteX6" fmla="*/ 6626068 w 12192000"/>
              <a:gd name="connsiteY6" fmla="*/ 58045 h 1924333"/>
              <a:gd name="connsiteX7" fmla="*/ 6692303 w 12192000"/>
              <a:gd name="connsiteY7" fmla="*/ 91487 h 1924333"/>
              <a:gd name="connsiteX8" fmla="*/ 6733670 w 12192000"/>
              <a:gd name="connsiteY8" fmla="*/ 118130 h 1924333"/>
              <a:gd name="connsiteX9" fmla="*/ 6798016 w 12192000"/>
              <a:gd name="connsiteY9" fmla="*/ 112271 h 1924333"/>
              <a:gd name="connsiteX10" fmla="*/ 6801081 w 12192000"/>
              <a:gd name="connsiteY10" fmla="*/ 114963 h 1924333"/>
              <a:gd name="connsiteX11" fmla="*/ 6819351 w 12192000"/>
              <a:gd name="connsiteY11" fmla="*/ 128825 h 1924333"/>
              <a:gd name="connsiteX12" fmla="*/ 6852732 w 12192000"/>
              <a:gd name="connsiteY12" fmla="*/ 123321 h 1924333"/>
              <a:gd name="connsiteX13" fmla="*/ 6865247 w 12192000"/>
              <a:gd name="connsiteY13" fmla="*/ 128836 h 1924333"/>
              <a:gd name="connsiteX14" fmla="*/ 6905517 w 12192000"/>
              <a:gd name="connsiteY14" fmla="*/ 129265 h 1924333"/>
              <a:gd name="connsiteX15" fmla="*/ 6950286 w 12192000"/>
              <a:gd name="connsiteY15" fmla="*/ 150104 h 1924333"/>
              <a:gd name="connsiteX16" fmla="*/ 7003442 w 12192000"/>
              <a:gd name="connsiteY16" fmla="*/ 136136 h 1924333"/>
              <a:gd name="connsiteX17" fmla="*/ 7160047 w 12192000"/>
              <a:gd name="connsiteY17" fmla="*/ 166721 h 1924333"/>
              <a:gd name="connsiteX18" fmla="*/ 7325604 w 12192000"/>
              <a:gd name="connsiteY18" fmla="*/ 215867 h 1924333"/>
              <a:gd name="connsiteX19" fmla="*/ 7540522 w 12192000"/>
              <a:gd name="connsiteY19" fmla="*/ 239374 h 1924333"/>
              <a:gd name="connsiteX20" fmla="*/ 7612071 w 12192000"/>
              <a:gd name="connsiteY20" fmla="*/ 229553 h 1924333"/>
              <a:gd name="connsiteX21" fmla="*/ 7651995 w 12192000"/>
              <a:gd name="connsiteY21" fmla="*/ 244567 h 1924333"/>
              <a:gd name="connsiteX22" fmla="*/ 7725761 w 12192000"/>
              <a:gd name="connsiteY22" fmla="*/ 258638 h 1924333"/>
              <a:gd name="connsiteX23" fmla="*/ 7823038 w 12192000"/>
              <a:gd name="connsiteY23" fmla="*/ 287078 h 1924333"/>
              <a:gd name="connsiteX24" fmla="*/ 7866405 w 12192000"/>
              <a:gd name="connsiteY24" fmla="*/ 287288 h 1924333"/>
              <a:gd name="connsiteX25" fmla="*/ 7875021 w 12192000"/>
              <a:gd name="connsiteY25" fmla="*/ 288224 h 1924333"/>
              <a:gd name="connsiteX26" fmla="*/ 7875146 w 12192000"/>
              <a:gd name="connsiteY26" fmla="*/ 288614 h 1924333"/>
              <a:gd name="connsiteX27" fmla="*/ 7907443 w 12192000"/>
              <a:gd name="connsiteY27" fmla="*/ 291752 h 1924333"/>
              <a:gd name="connsiteX28" fmla="*/ 7912892 w 12192000"/>
              <a:gd name="connsiteY28" fmla="*/ 294833 h 1924333"/>
              <a:gd name="connsiteX29" fmla="*/ 7946345 w 12192000"/>
              <a:gd name="connsiteY29" fmla="*/ 319359 h 1924333"/>
              <a:gd name="connsiteX30" fmla="*/ 8021238 w 12192000"/>
              <a:gd name="connsiteY30" fmla="*/ 315159 h 1924333"/>
              <a:gd name="connsiteX31" fmla="*/ 8094697 w 12192000"/>
              <a:gd name="connsiteY31" fmla="*/ 351819 h 1924333"/>
              <a:gd name="connsiteX32" fmla="*/ 8155208 w 12192000"/>
              <a:gd name="connsiteY32" fmla="*/ 371168 h 1924333"/>
              <a:gd name="connsiteX33" fmla="*/ 8248472 w 12192000"/>
              <a:gd name="connsiteY33" fmla="*/ 400489 h 1924333"/>
              <a:gd name="connsiteX34" fmla="*/ 8300068 w 12192000"/>
              <a:gd name="connsiteY34" fmla="*/ 405531 h 1924333"/>
              <a:gd name="connsiteX35" fmla="*/ 8356293 w 12192000"/>
              <a:gd name="connsiteY35" fmla="*/ 403328 h 1924333"/>
              <a:gd name="connsiteX36" fmla="*/ 8475838 w 12192000"/>
              <a:gd name="connsiteY36" fmla="*/ 435524 h 1924333"/>
              <a:gd name="connsiteX37" fmla="*/ 8575216 w 12192000"/>
              <a:gd name="connsiteY37" fmla="*/ 450198 h 1924333"/>
              <a:gd name="connsiteX38" fmla="*/ 8588650 w 12192000"/>
              <a:gd name="connsiteY38" fmla="*/ 447070 h 1924333"/>
              <a:gd name="connsiteX39" fmla="*/ 8612184 w 12192000"/>
              <a:gd name="connsiteY39" fmla="*/ 439577 h 1924333"/>
              <a:gd name="connsiteX40" fmla="*/ 8630713 w 12192000"/>
              <a:gd name="connsiteY40" fmla="*/ 433015 h 1924333"/>
              <a:gd name="connsiteX41" fmla="*/ 8704240 w 12192000"/>
              <a:gd name="connsiteY41" fmla="*/ 422865 h 1924333"/>
              <a:gd name="connsiteX42" fmla="*/ 8829513 w 12192000"/>
              <a:gd name="connsiteY42" fmla="*/ 429389 h 1924333"/>
              <a:gd name="connsiteX43" fmla="*/ 9083651 w 12192000"/>
              <a:gd name="connsiteY43" fmla="*/ 390744 h 1924333"/>
              <a:gd name="connsiteX44" fmla="*/ 9371402 w 12192000"/>
              <a:gd name="connsiteY44" fmla="*/ 371809 h 1924333"/>
              <a:gd name="connsiteX45" fmla="*/ 9429586 w 12192000"/>
              <a:gd name="connsiteY45" fmla="*/ 369213 h 1924333"/>
              <a:gd name="connsiteX46" fmla="*/ 9489757 w 12192000"/>
              <a:gd name="connsiteY46" fmla="*/ 377814 h 1924333"/>
              <a:gd name="connsiteX47" fmla="*/ 9516954 w 12192000"/>
              <a:gd name="connsiteY47" fmla="*/ 376991 h 1924333"/>
              <a:gd name="connsiteX48" fmla="*/ 9645588 w 12192000"/>
              <a:gd name="connsiteY48" fmla="*/ 363590 h 1924333"/>
              <a:gd name="connsiteX49" fmla="*/ 9722896 w 12192000"/>
              <a:gd name="connsiteY49" fmla="*/ 360983 h 1924333"/>
              <a:gd name="connsiteX50" fmla="*/ 9752803 w 12192000"/>
              <a:gd name="connsiteY50" fmla="*/ 368492 h 1924333"/>
              <a:gd name="connsiteX51" fmla="*/ 9890305 w 12192000"/>
              <a:gd name="connsiteY51" fmla="*/ 380736 h 1924333"/>
              <a:gd name="connsiteX52" fmla="*/ 9939767 w 12192000"/>
              <a:gd name="connsiteY52" fmla="*/ 377776 h 1924333"/>
              <a:gd name="connsiteX53" fmla="*/ 9944355 w 12192000"/>
              <a:gd name="connsiteY53" fmla="*/ 377352 h 1924333"/>
              <a:gd name="connsiteX54" fmla="*/ 9953719 w 12192000"/>
              <a:gd name="connsiteY54" fmla="*/ 375642 h 1924333"/>
              <a:gd name="connsiteX55" fmla="*/ 9955809 w 12192000"/>
              <a:gd name="connsiteY55" fmla="*/ 376294 h 1924333"/>
              <a:gd name="connsiteX56" fmla="*/ 10032710 w 12192000"/>
              <a:gd name="connsiteY56" fmla="*/ 394940 h 1924333"/>
              <a:gd name="connsiteX57" fmla="*/ 10049925 w 12192000"/>
              <a:gd name="connsiteY57" fmla="*/ 404971 h 1924333"/>
              <a:gd name="connsiteX58" fmla="*/ 10112671 w 12192000"/>
              <a:gd name="connsiteY58" fmla="*/ 414549 h 1924333"/>
              <a:gd name="connsiteX59" fmla="*/ 10170853 w 12192000"/>
              <a:gd name="connsiteY59" fmla="*/ 435168 h 1924333"/>
              <a:gd name="connsiteX60" fmla="*/ 10290184 w 12192000"/>
              <a:gd name="connsiteY60" fmla="*/ 448123 h 1924333"/>
              <a:gd name="connsiteX61" fmla="*/ 10320158 w 12192000"/>
              <a:gd name="connsiteY61" fmla="*/ 458352 h 1924333"/>
              <a:gd name="connsiteX62" fmla="*/ 10321815 w 12192000"/>
              <a:gd name="connsiteY62" fmla="*/ 463087 h 1924333"/>
              <a:gd name="connsiteX63" fmla="*/ 10373742 w 12192000"/>
              <a:gd name="connsiteY63" fmla="*/ 464538 h 1924333"/>
              <a:gd name="connsiteX64" fmla="*/ 10428532 w 12192000"/>
              <a:gd name="connsiteY64" fmla="*/ 492504 h 1924333"/>
              <a:gd name="connsiteX65" fmla="*/ 10466490 w 12192000"/>
              <a:gd name="connsiteY65" fmla="*/ 517759 h 1924333"/>
              <a:gd name="connsiteX66" fmla="*/ 10466675 w 12192000"/>
              <a:gd name="connsiteY66" fmla="*/ 522076 h 1924333"/>
              <a:gd name="connsiteX67" fmla="*/ 10470309 w 12192000"/>
              <a:gd name="connsiteY67" fmla="*/ 522792 h 1924333"/>
              <a:gd name="connsiteX68" fmla="*/ 10474138 w 12192000"/>
              <a:gd name="connsiteY68" fmla="*/ 519761 h 1924333"/>
              <a:gd name="connsiteX69" fmla="*/ 10501100 w 12192000"/>
              <a:gd name="connsiteY69" fmla="*/ 528263 h 1924333"/>
              <a:gd name="connsiteX70" fmla="*/ 10502395 w 12192000"/>
              <a:gd name="connsiteY70" fmla="*/ 536393 h 1924333"/>
              <a:gd name="connsiteX71" fmla="*/ 10689496 w 12192000"/>
              <a:gd name="connsiteY71" fmla="*/ 560233 h 1924333"/>
              <a:gd name="connsiteX72" fmla="*/ 10788736 w 12192000"/>
              <a:gd name="connsiteY72" fmla="*/ 613188 h 1924333"/>
              <a:gd name="connsiteX73" fmla="*/ 10819747 w 12192000"/>
              <a:gd name="connsiteY73" fmla="*/ 621351 h 1924333"/>
              <a:gd name="connsiteX74" fmla="*/ 10864632 w 12192000"/>
              <a:gd name="connsiteY74" fmla="*/ 644858 h 1924333"/>
              <a:gd name="connsiteX75" fmla="*/ 10929407 w 12192000"/>
              <a:gd name="connsiteY75" fmla="*/ 652945 h 1924333"/>
              <a:gd name="connsiteX76" fmla="*/ 10979412 w 12192000"/>
              <a:gd name="connsiteY76" fmla="*/ 654217 h 1924333"/>
              <a:gd name="connsiteX77" fmla="*/ 11006959 w 12192000"/>
              <a:gd name="connsiteY77" fmla="*/ 657017 h 1924333"/>
              <a:gd name="connsiteX78" fmla="*/ 11077038 w 12192000"/>
              <a:gd name="connsiteY78" fmla="*/ 668487 h 1924333"/>
              <a:gd name="connsiteX79" fmla="*/ 11157850 w 12192000"/>
              <a:gd name="connsiteY79" fmla="*/ 693164 h 1924333"/>
              <a:gd name="connsiteX80" fmla="*/ 11175276 w 12192000"/>
              <a:gd name="connsiteY80" fmla="*/ 697243 h 1924333"/>
              <a:gd name="connsiteX81" fmla="*/ 11191131 w 12192000"/>
              <a:gd name="connsiteY81" fmla="*/ 696085 h 1924333"/>
              <a:gd name="connsiteX82" fmla="*/ 11195573 w 12192000"/>
              <a:gd name="connsiteY82" fmla="*/ 691751 h 1924333"/>
              <a:gd name="connsiteX83" fmla="*/ 11205299 w 12192000"/>
              <a:gd name="connsiteY83" fmla="*/ 693247 h 1924333"/>
              <a:gd name="connsiteX84" fmla="*/ 11223770 w 12192000"/>
              <a:gd name="connsiteY84" fmla="*/ 690335 h 1924333"/>
              <a:gd name="connsiteX85" fmla="*/ 11292119 w 12192000"/>
              <a:gd name="connsiteY85" fmla="*/ 713311 h 1924333"/>
              <a:gd name="connsiteX86" fmla="*/ 11435379 w 12192000"/>
              <a:gd name="connsiteY86" fmla="*/ 758519 h 1924333"/>
              <a:gd name="connsiteX87" fmla="*/ 11604406 w 12192000"/>
              <a:gd name="connsiteY87" fmla="*/ 810476 h 1924333"/>
              <a:gd name="connsiteX88" fmla="*/ 11652155 w 12192000"/>
              <a:gd name="connsiteY88" fmla="*/ 825109 h 1924333"/>
              <a:gd name="connsiteX89" fmla="*/ 11654192 w 12192000"/>
              <a:gd name="connsiteY89" fmla="*/ 827301 h 1924333"/>
              <a:gd name="connsiteX90" fmla="*/ 11676599 w 12192000"/>
              <a:gd name="connsiteY90" fmla="*/ 846628 h 1924333"/>
              <a:gd name="connsiteX91" fmla="*/ 11775168 w 12192000"/>
              <a:gd name="connsiteY91" fmla="*/ 890664 h 1924333"/>
              <a:gd name="connsiteX92" fmla="*/ 11826341 w 12192000"/>
              <a:gd name="connsiteY92" fmla="*/ 877558 h 1924333"/>
              <a:gd name="connsiteX93" fmla="*/ 11879068 w 12192000"/>
              <a:gd name="connsiteY93" fmla="*/ 874038 h 1924333"/>
              <a:gd name="connsiteX94" fmla="*/ 11889563 w 12192000"/>
              <a:gd name="connsiteY94" fmla="*/ 878619 h 1924333"/>
              <a:gd name="connsiteX95" fmla="*/ 12016613 w 12192000"/>
              <a:gd name="connsiteY95" fmla="*/ 886111 h 1924333"/>
              <a:gd name="connsiteX96" fmla="*/ 12108292 w 12192000"/>
              <a:gd name="connsiteY96" fmla="*/ 868500 h 1924333"/>
              <a:gd name="connsiteX97" fmla="*/ 12182910 w 12192000"/>
              <a:gd name="connsiteY97" fmla="*/ 882003 h 1924333"/>
              <a:gd name="connsiteX98" fmla="*/ 12192000 w 12192000"/>
              <a:gd name="connsiteY98" fmla="*/ 884778 h 1924333"/>
              <a:gd name="connsiteX99" fmla="*/ 12192000 w 12192000"/>
              <a:gd name="connsiteY99" fmla="*/ 1610315 h 1924333"/>
              <a:gd name="connsiteX100" fmla="*/ 12191998 w 12192000"/>
              <a:gd name="connsiteY100" fmla="*/ 1610315 h 1924333"/>
              <a:gd name="connsiteX101" fmla="*/ 12191998 w 12192000"/>
              <a:gd name="connsiteY101" fmla="*/ 1924333 h 1924333"/>
              <a:gd name="connsiteX102" fmla="*/ 0 w 12192000"/>
              <a:gd name="connsiteY102" fmla="*/ 1924333 h 1924333"/>
              <a:gd name="connsiteX103" fmla="*/ 0 w 12192000"/>
              <a:gd name="connsiteY103" fmla="*/ 505159 h 1924333"/>
              <a:gd name="connsiteX104" fmla="*/ 5722 w 12192000"/>
              <a:gd name="connsiteY104" fmla="*/ 508889 h 1924333"/>
              <a:gd name="connsiteX105" fmla="*/ 38476 w 12192000"/>
              <a:gd name="connsiteY105" fmla="*/ 524137 h 1924333"/>
              <a:gd name="connsiteX106" fmla="*/ 192883 w 12192000"/>
              <a:gd name="connsiteY106" fmla="*/ 545272 h 1924333"/>
              <a:gd name="connsiteX107" fmla="*/ 343710 w 12192000"/>
              <a:gd name="connsiteY107" fmla="*/ 565029 h 1924333"/>
              <a:gd name="connsiteX108" fmla="*/ 471066 w 12192000"/>
              <a:gd name="connsiteY108" fmla="*/ 549837 h 1924333"/>
              <a:gd name="connsiteX109" fmla="*/ 617333 w 12192000"/>
              <a:gd name="connsiteY109" fmla="*/ 526428 h 1924333"/>
              <a:gd name="connsiteX110" fmla="*/ 725203 w 12192000"/>
              <a:gd name="connsiteY110" fmla="*/ 523793 h 1924333"/>
              <a:gd name="connsiteX111" fmla="*/ 788494 w 12192000"/>
              <a:gd name="connsiteY111" fmla="*/ 505799 h 1924333"/>
              <a:gd name="connsiteX112" fmla="*/ 885977 w 12192000"/>
              <a:gd name="connsiteY112" fmla="*/ 526585 h 1924333"/>
              <a:gd name="connsiteX113" fmla="*/ 932142 w 12192000"/>
              <a:gd name="connsiteY113" fmla="*/ 528005 h 1924333"/>
              <a:gd name="connsiteX114" fmla="*/ 1090404 w 12192000"/>
              <a:gd name="connsiteY114" fmla="*/ 498299 h 1924333"/>
              <a:gd name="connsiteX115" fmla="*/ 1188628 w 12192000"/>
              <a:gd name="connsiteY115" fmla="*/ 483151 h 1924333"/>
              <a:gd name="connsiteX116" fmla="*/ 1316247 w 12192000"/>
              <a:gd name="connsiteY116" fmla="*/ 425979 h 1924333"/>
              <a:gd name="connsiteX117" fmla="*/ 1357712 w 12192000"/>
              <a:gd name="connsiteY117" fmla="*/ 416549 h 1924333"/>
              <a:gd name="connsiteX118" fmla="*/ 1425921 w 12192000"/>
              <a:gd name="connsiteY118" fmla="*/ 413953 h 1924333"/>
              <a:gd name="connsiteX119" fmla="*/ 1503817 w 12192000"/>
              <a:gd name="connsiteY119" fmla="*/ 380457 h 1924333"/>
              <a:gd name="connsiteX120" fmla="*/ 1639196 w 12192000"/>
              <a:gd name="connsiteY120" fmla="*/ 372785 h 1924333"/>
              <a:gd name="connsiteX121" fmla="*/ 1705606 w 12192000"/>
              <a:gd name="connsiteY121" fmla="*/ 359023 h 1924333"/>
              <a:gd name="connsiteX122" fmla="*/ 1813011 w 12192000"/>
              <a:gd name="connsiteY122" fmla="*/ 331023 h 1924333"/>
              <a:gd name="connsiteX123" fmla="*/ 1831380 w 12192000"/>
              <a:gd name="connsiteY123" fmla="*/ 341307 h 1924333"/>
              <a:gd name="connsiteX124" fmla="*/ 1858612 w 12192000"/>
              <a:gd name="connsiteY124" fmla="*/ 326777 h 1924333"/>
              <a:gd name="connsiteX125" fmla="*/ 1880661 w 12192000"/>
              <a:gd name="connsiteY125" fmla="*/ 335987 h 1924333"/>
              <a:gd name="connsiteX126" fmla="*/ 1941495 w 12192000"/>
              <a:gd name="connsiteY126" fmla="*/ 310792 h 1924333"/>
              <a:gd name="connsiteX127" fmla="*/ 1995402 w 12192000"/>
              <a:gd name="connsiteY127" fmla="*/ 305480 h 1924333"/>
              <a:gd name="connsiteX128" fmla="*/ 2223864 w 12192000"/>
              <a:gd name="connsiteY128" fmla="*/ 266118 h 1924333"/>
              <a:gd name="connsiteX129" fmla="*/ 2418043 w 12192000"/>
              <a:gd name="connsiteY129" fmla="*/ 215314 h 1924333"/>
              <a:gd name="connsiteX130" fmla="*/ 2558461 w 12192000"/>
              <a:gd name="connsiteY130" fmla="*/ 168193 h 1924333"/>
              <a:gd name="connsiteX131" fmla="*/ 2595535 w 12192000"/>
              <a:gd name="connsiteY131" fmla="*/ 158548 h 1924333"/>
              <a:gd name="connsiteX132" fmla="*/ 2626942 w 12192000"/>
              <a:gd name="connsiteY132" fmla="*/ 130400 h 1924333"/>
              <a:gd name="connsiteX133" fmla="*/ 2632225 w 12192000"/>
              <a:gd name="connsiteY133" fmla="*/ 130446 h 1924333"/>
              <a:gd name="connsiteX134" fmla="*/ 2696856 w 12192000"/>
              <a:gd name="connsiteY134" fmla="*/ 128498 h 1924333"/>
              <a:gd name="connsiteX135" fmla="*/ 2759767 w 12192000"/>
              <a:gd name="connsiteY135" fmla="*/ 127784 h 1924333"/>
              <a:gd name="connsiteX136" fmla="*/ 2792685 w 12192000"/>
              <a:gd name="connsiteY136" fmla="*/ 115710 h 1924333"/>
              <a:gd name="connsiteX137" fmla="*/ 2799767 w 12192000"/>
              <a:gd name="connsiteY137" fmla="*/ 113754 h 1924333"/>
              <a:gd name="connsiteX138" fmla="*/ 2829799 w 12192000"/>
              <a:gd name="connsiteY138" fmla="*/ 120042 h 1924333"/>
              <a:gd name="connsiteX139" fmla="*/ 2890704 w 12192000"/>
              <a:gd name="connsiteY139" fmla="*/ 121493 h 1924333"/>
              <a:gd name="connsiteX140" fmla="*/ 3042646 w 12192000"/>
              <a:gd name="connsiteY140" fmla="*/ 112273 h 1924333"/>
              <a:gd name="connsiteX141" fmla="*/ 3146630 w 12192000"/>
              <a:gd name="connsiteY141" fmla="*/ 100898 h 1924333"/>
              <a:gd name="connsiteX142" fmla="*/ 3233163 w 12192000"/>
              <a:gd name="connsiteY142" fmla="*/ 120200 h 1924333"/>
              <a:gd name="connsiteX143" fmla="*/ 3372699 w 12192000"/>
              <a:gd name="connsiteY143" fmla="*/ 129394 h 1924333"/>
              <a:gd name="connsiteX144" fmla="*/ 3394352 w 12192000"/>
              <a:gd name="connsiteY144" fmla="*/ 131671 h 1924333"/>
              <a:gd name="connsiteX145" fmla="*/ 3448218 w 12192000"/>
              <a:gd name="connsiteY145" fmla="*/ 118229 h 1924333"/>
              <a:gd name="connsiteX146" fmla="*/ 3505047 w 12192000"/>
              <a:gd name="connsiteY146" fmla="*/ 115412 h 1924333"/>
              <a:gd name="connsiteX147" fmla="*/ 3521767 w 12192000"/>
              <a:gd name="connsiteY147" fmla="*/ 111071 h 1924333"/>
              <a:gd name="connsiteX148" fmla="*/ 3585137 w 12192000"/>
              <a:gd name="connsiteY148" fmla="*/ 114371 h 1924333"/>
              <a:gd name="connsiteX149" fmla="*/ 3690293 w 12192000"/>
              <a:gd name="connsiteY149" fmla="*/ 98301 h 1924333"/>
              <a:gd name="connsiteX150" fmla="*/ 3867818 w 12192000"/>
              <a:gd name="connsiteY150" fmla="*/ 88985 h 1924333"/>
              <a:gd name="connsiteX151" fmla="*/ 4091337 w 12192000"/>
              <a:gd name="connsiteY151" fmla="*/ 70813 h 1924333"/>
              <a:gd name="connsiteX152" fmla="*/ 4246332 w 12192000"/>
              <a:gd name="connsiteY152" fmla="*/ 41697 h 1924333"/>
              <a:gd name="connsiteX153" fmla="*/ 4266975 w 12192000"/>
              <a:gd name="connsiteY153" fmla="*/ 46592 h 1924333"/>
              <a:gd name="connsiteX154" fmla="*/ 4270566 w 12192000"/>
              <a:gd name="connsiteY154" fmla="*/ 47620 h 1924333"/>
              <a:gd name="connsiteX155" fmla="*/ 4288964 w 12192000"/>
              <a:gd name="connsiteY155" fmla="*/ 52766 h 1924333"/>
              <a:gd name="connsiteX156" fmla="*/ 4365137 w 12192000"/>
              <a:gd name="connsiteY156" fmla="*/ 51783 h 1924333"/>
              <a:gd name="connsiteX157" fmla="*/ 4430546 w 12192000"/>
              <a:gd name="connsiteY157" fmla="*/ 44555 h 1924333"/>
              <a:gd name="connsiteX158" fmla="*/ 4444136 w 12192000"/>
              <a:gd name="connsiteY158" fmla="*/ 39567 h 1924333"/>
              <a:gd name="connsiteX159" fmla="*/ 4534039 w 12192000"/>
              <a:gd name="connsiteY159" fmla="*/ 31604 h 1924333"/>
              <a:gd name="connsiteX160" fmla="*/ 4560448 w 12192000"/>
              <a:gd name="connsiteY160" fmla="*/ 25231 h 1924333"/>
              <a:gd name="connsiteX161" fmla="*/ 4568006 w 12192000"/>
              <a:gd name="connsiteY161" fmla="*/ 25970 h 1924333"/>
              <a:gd name="connsiteX162" fmla="*/ 4595497 w 12192000"/>
              <a:gd name="connsiteY162" fmla="*/ 22958 h 1924333"/>
              <a:gd name="connsiteX163" fmla="*/ 4608623 w 12192000"/>
              <a:gd name="connsiteY163" fmla="*/ 18108 h 1924333"/>
              <a:gd name="connsiteX164" fmla="*/ 4623942 w 12192000"/>
              <a:gd name="connsiteY164" fmla="*/ 22251 h 1924333"/>
              <a:gd name="connsiteX165" fmla="*/ 4664336 w 12192000"/>
              <a:gd name="connsiteY165" fmla="*/ 23306 h 1924333"/>
              <a:gd name="connsiteX166" fmla="*/ 4677385 w 12192000"/>
              <a:gd name="connsiteY166" fmla="*/ 18246 h 1924333"/>
              <a:gd name="connsiteX167" fmla="*/ 4698143 w 12192000"/>
              <a:gd name="connsiteY167" fmla="*/ 18036 h 1924333"/>
              <a:gd name="connsiteX168" fmla="*/ 4750609 w 12192000"/>
              <a:gd name="connsiteY168" fmla="*/ 23611 h 1924333"/>
              <a:gd name="connsiteX169" fmla="*/ 4784658 w 12192000"/>
              <a:gd name="connsiteY169" fmla="*/ 25057 h 1924333"/>
              <a:gd name="connsiteX170" fmla="*/ 4847558 w 12192000"/>
              <a:gd name="connsiteY170" fmla="*/ 38726 h 1924333"/>
              <a:gd name="connsiteX171" fmla="*/ 4909134 w 12192000"/>
              <a:gd name="connsiteY171" fmla="*/ 50659 h 1924333"/>
              <a:gd name="connsiteX172" fmla="*/ 5099219 w 12192000"/>
              <a:gd name="connsiteY172" fmla="*/ 55050 h 1924333"/>
              <a:gd name="connsiteX173" fmla="*/ 5184992 w 12192000"/>
              <a:gd name="connsiteY173" fmla="*/ 67596 h 1924333"/>
              <a:gd name="connsiteX174" fmla="*/ 5229637 w 12192000"/>
              <a:gd name="connsiteY174" fmla="*/ 67789 h 1924333"/>
              <a:gd name="connsiteX175" fmla="*/ 5389346 w 12192000"/>
              <a:gd name="connsiteY175" fmla="*/ 80211 h 1924333"/>
              <a:gd name="connsiteX176" fmla="*/ 5494414 w 12192000"/>
              <a:gd name="connsiteY176" fmla="*/ 75926 h 1924333"/>
              <a:gd name="connsiteX177" fmla="*/ 5528443 w 12192000"/>
              <a:gd name="connsiteY177" fmla="*/ 77206 h 1924333"/>
              <a:gd name="connsiteX178" fmla="*/ 5684939 w 12192000"/>
              <a:gd name="connsiteY178" fmla="*/ 50269 h 1924333"/>
              <a:gd name="connsiteX179" fmla="*/ 5765146 w 12192000"/>
              <a:gd name="connsiteY179" fmla="*/ 50414 h 1924333"/>
              <a:gd name="connsiteX180" fmla="*/ 5848655 w 12192000"/>
              <a:gd name="connsiteY180" fmla="*/ 35257 h 1924333"/>
              <a:gd name="connsiteX181" fmla="*/ 5930656 w 12192000"/>
              <a:gd name="connsiteY181" fmla="*/ 30131 h 1924333"/>
              <a:gd name="connsiteX182" fmla="*/ 6124150 w 12192000"/>
              <a:gd name="connsiteY182" fmla="*/ 31679 h 1924333"/>
              <a:gd name="connsiteX183" fmla="*/ 6189199 w 12192000"/>
              <a:gd name="connsiteY183" fmla="*/ 588 h 1924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</a:cxnLst>
            <a:rect l="l" t="t" r="r" b="b"/>
            <a:pathLst>
              <a:path w="12192000" h="1924333">
                <a:moveTo>
                  <a:pt x="6189199" y="588"/>
                </a:moveTo>
                <a:cubicBezTo>
                  <a:pt x="6196356" y="-574"/>
                  <a:pt x="6202609" y="-108"/>
                  <a:pt x="6207079" y="2850"/>
                </a:cubicBezTo>
                <a:cubicBezTo>
                  <a:pt x="6222026" y="2749"/>
                  <a:pt x="6273489" y="3767"/>
                  <a:pt x="6285610" y="18131"/>
                </a:cubicBezTo>
                <a:cubicBezTo>
                  <a:pt x="6307255" y="18685"/>
                  <a:pt x="6357141" y="23793"/>
                  <a:pt x="6378008" y="24625"/>
                </a:cubicBezTo>
                <a:cubicBezTo>
                  <a:pt x="6409946" y="30645"/>
                  <a:pt x="6438307" y="10375"/>
                  <a:pt x="6466340" y="21366"/>
                </a:cubicBezTo>
                <a:cubicBezTo>
                  <a:pt x="6488276" y="31229"/>
                  <a:pt x="6529854" y="28110"/>
                  <a:pt x="6553334" y="35307"/>
                </a:cubicBezTo>
                <a:cubicBezTo>
                  <a:pt x="6561737" y="48059"/>
                  <a:pt x="6609188" y="62087"/>
                  <a:pt x="6626068" y="58045"/>
                </a:cubicBezTo>
                <a:cubicBezTo>
                  <a:pt x="6660952" y="66570"/>
                  <a:pt x="6666277" y="84716"/>
                  <a:pt x="6692303" y="91487"/>
                </a:cubicBezTo>
                <a:lnTo>
                  <a:pt x="6733670" y="118130"/>
                </a:lnTo>
                <a:lnTo>
                  <a:pt x="6798016" y="112271"/>
                </a:lnTo>
                <a:lnTo>
                  <a:pt x="6801081" y="114963"/>
                </a:lnTo>
                <a:cubicBezTo>
                  <a:pt x="6806919" y="120140"/>
                  <a:pt x="6812832" y="125016"/>
                  <a:pt x="6819351" y="128825"/>
                </a:cubicBezTo>
                <a:cubicBezTo>
                  <a:pt x="6825742" y="109997"/>
                  <a:pt x="6840132" y="116541"/>
                  <a:pt x="6852732" y="123321"/>
                </a:cubicBezTo>
                <a:lnTo>
                  <a:pt x="6865247" y="128836"/>
                </a:lnTo>
                <a:lnTo>
                  <a:pt x="6905517" y="129265"/>
                </a:lnTo>
                <a:cubicBezTo>
                  <a:pt x="6934052" y="140042"/>
                  <a:pt x="6939773" y="141556"/>
                  <a:pt x="6950286" y="150104"/>
                </a:cubicBezTo>
                <a:lnTo>
                  <a:pt x="7003442" y="136136"/>
                </a:lnTo>
                <a:lnTo>
                  <a:pt x="7160047" y="166721"/>
                </a:lnTo>
                <a:cubicBezTo>
                  <a:pt x="7207281" y="179911"/>
                  <a:pt x="7280644" y="210197"/>
                  <a:pt x="7325604" y="215867"/>
                </a:cubicBezTo>
                <a:cubicBezTo>
                  <a:pt x="7460113" y="233904"/>
                  <a:pt x="7393081" y="242880"/>
                  <a:pt x="7540522" y="239374"/>
                </a:cubicBezTo>
                <a:cubicBezTo>
                  <a:pt x="7545714" y="234872"/>
                  <a:pt x="7605972" y="231727"/>
                  <a:pt x="7612071" y="229553"/>
                </a:cubicBezTo>
                <a:lnTo>
                  <a:pt x="7651995" y="244567"/>
                </a:lnTo>
                <a:lnTo>
                  <a:pt x="7725761" y="258638"/>
                </a:lnTo>
                <a:lnTo>
                  <a:pt x="7823038" y="287078"/>
                </a:lnTo>
                <a:cubicBezTo>
                  <a:pt x="7837080" y="286482"/>
                  <a:pt x="7851647" y="286498"/>
                  <a:pt x="7866405" y="287288"/>
                </a:cubicBezTo>
                <a:lnTo>
                  <a:pt x="7875021" y="288224"/>
                </a:lnTo>
                <a:cubicBezTo>
                  <a:pt x="7875062" y="288354"/>
                  <a:pt x="7875105" y="288483"/>
                  <a:pt x="7875146" y="288614"/>
                </a:cubicBezTo>
                <a:cubicBezTo>
                  <a:pt x="7880550" y="289202"/>
                  <a:pt x="7901153" y="290716"/>
                  <a:pt x="7907443" y="291752"/>
                </a:cubicBezTo>
                <a:lnTo>
                  <a:pt x="7912892" y="294833"/>
                </a:lnTo>
                <a:lnTo>
                  <a:pt x="7946345" y="319359"/>
                </a:lnTo>
                <a:cubicBezTo>
                  <a:pt x="7958657" y="312776"/>
                  <a:pt x="7996513" y="309749"/>
                  <a:pt x="8021238" y="315159"/>
                </a:cubicBezTo>
                <a:cubicBezTo>
                  <a:pt x="8045964" y="320570"/>
                  <a:pt x="8058169" y="340462"/>
                  <a:pt x="8094697" y="351819"/>
                </a:cubicBezTo>
                <a:cubicBezTo>
                  <a:pt x="8129587" y="361154"/>
                  <a:pt x="8116181" y="360544"/>
                  <a:pt x="8155208" y="371168"/>
                </a:cubicBezTo>
                <a:cubicBezTo>
                  <a:pt x="8196217" y="383300"/>
                  <a:pt x="8205468" y="391801"/>
                  <a:pt x="8248472" y="400489"/>
                </a:cubicBezTo>
                <a:cubicBezTo>
                  <a:pt x="8283932" y="419791"/>
                  <a:pt x="8278617" y="392031"/>
                  <a:pt x="8300068" y="405531"/>
                </a:cubicBezTo>
                <a:lnTo>
                  <a:pt x="8356293" y="403328"/>
                </a:lnTo>
                <a:cubicBezTo>
                  <a:pt x="8377247" y="404463"/>
                  <a:pt x="8438442" y="433194"/>
                  <a:pt x="8475838" y="435524"/>
                </a:cubicBezTo>
                <a:cubicBezTo>
                  <a:pt x="8510241" y="438037"/>
                  <a:pt x="8545511" y="449840"/>
                  <a:pt x="8575216" y="450198"/>
                </a:cubicBezTo>
                <a:lnTo>
                  <a:pt x="8588650" y="447070"/>
                </a:lnTo>
                <a:lnTo>
                  <a:pt x="8612184" y="439577"/>
                </a:lnTo>
                <a:lnTo>
                  <a:pt x="8630713" y="433015"/>
                </a:lnTo>
                <a:cubicBezTo>
                  <a:pt x="8635870" y="429519"/>
                  <a:pt x="8700685" y="428411"/>
                  <a:pt x="8704240" y="422865"/>
                </a:cubicBezTo>
                <a:cubicBezTo>
                  <a:pt x="8761777" y="429549"/>
                  <a:pt x="8768302" y="427178"/>
                  <a:pt x="8829513" y="429389"/>
                </a:cubicBezTo>
                <a:cubicBezTo>
                  <a:pt x="8922895" y="444672"/>
                  <a:pt x="8924579" y="401507"/>
                  <a:pt x="9083651" y="390744"/>
                </a:cubicBezTo>
                <a:cubicBezTo>
                  <a:pt x="9138403" y="388032"/>
                  <a:pt x="9315003" y="378647"/>
                  <a:pt x="9371402" y="371809"/>
                </a:cubicBezTo>
                <a:cubicBezTo>
                  <a:pt x="9358632" y="337502"/>
                  <a:pt x="9402842" y="379364"/>
                  <a:pt x="9429586" y="369213"/>
                </a:cubicBezTo>
                <a:cubicBezTo>
                  <a:pt x="9449312" y="370213"/>
                  <a:pt x="9473938" y="373270"/>
                  <a:pt x="9489757" y="377814"/>
                </a:cubicBezTo>
                <a:cubicBezTo>
                  <a:pt x="9498164" y="379256"/>
                  <a:pt x="9507139" y="379272"/>
                  <a:pt x="9516954" y="376991"/>
                </a:cubicBezTo>
                <a:cubicBezTo>
                  <a:pt x="9548430" y="354766"/>
                  <a:pt x="9591874" y="370315"/>
                  <a:pt x="9645588" y="363590"/>
                </a:cubicBezTo>
                <a:cubicBezTo>
                  <a:pt x="9660487" y="368814"/>
                  <a:pt x="9710817" y="350550"/>
                  <a:pt x="9722896" y="360983"/>
                </a:cubicBezTo>
                <a:cubicBezTo>
                  <a:pt x="9733918" y="362239"/>
                  <a:pt x="9745201" y="356679"/>
                  <a:pt x="9752803" y="368492"/>
                </a:cubicBezTo>
                <a:cubicBezTo>
                  <a:pt x="9793268" y="374490"/>
                  <a:pt x="9843313" y="380978"/>
                  <a:pt x="9890305" y="380736"/>
                </a:cubicBezTo>
                <a:cubicBezTo>
                  <a:pt x="9912701" y="380083"/>
                  <a:pt x="9926523" y="379037"/>
                  <a:pt x="9939767" y="377776"/>
                </a:cubicBezTo>
                <a:lnTo>
                  <a:pt x="9944355" y="377352"/>
                </a:lnTo>
                <a:lnTo>
                  <a:pt x="9953719" y="375642"/>
                </a:lnTo>
                <a:lnTo>
                  <a:pt x="9955809" y="376294"/>
                </a:lnTo>
                <a:lnTo>
                  <a:pt x="10032710" y="394940"/>
                </a:lnTo>
                <a:lnTo>
                  <a:pt x="10049925" y="404971"/>
                </a:lnTo>
                <a:lnTo>
                  <a:pt x="10112671" y="414549"/>
                </a:lnTo>
                <a:cubicBezTo>
                  <a:pt x="10169643" y="412125"/>
                  <a:pt x="10132220" y="425358"/>
                  <a:pt x="10170853" y="435168"/>
                </a:cubicBezTo>
                <a:cubicBezTo>
                  <a:pt x="10206088" y="442020"/>
                  <a:pt x="10240809" y="454081"/>
                  <a:pt x="10290184" y="448123"/>
                </a:cubicBezTo>
                <a:cubicBezTo>
                  <a:pt x="10301813" y="444919"/>
                  <a:pt x="10315233" y="449499"/>
                  <a:pt x="10320158" y="458352"/>
                </a:cubicBezTo>
                <a:cubicBezTo>
                  <a:pt x="10321006" y="459876"/>
                  <a:pt x="10321565" y="461470"/>
                  <a:pt x="10321815" y="463087"/>
                </a:cubicBezTo>
                <a:cubicBezTo>
                  <a:pt x="10354058" y="457158"/>
                  <a:pt x="10355176" y="470634"/>
                  <a:pt x="10373742" y="464538"/>
                </a:cubicBezTo>
                <a:cubicBezTo>
                  <a:pt x="10403060" y="475292"/>
                  <a:pt x="10411841" y="497597"/>
                  <a:pt x="10428532" y="492504"/>
                </a:cubicBezTo>
                <a:cubicBezTo>
                  <a:pt x="10440561" y="500742"/>
                  <a:pt x="10446267" y="521930"/>
                  <a:pt x="10466490" y="517759"/>
                </a:cubicBezTo>
                <a:cubicBezTo>
                  <a:pt x="10464622" y="519986"/>
                  <a:pt x="10465013" y="521261"/>
                  <a:pt x="10466675" y="522076"/>
                </a:cubicBezTo>
                <a:lnTo>
                  <a:pt x="10470309" y="522792"/>
                </a:lnTo>
                <a:lnTo>
                  <a:pt x="10474138" y="519761"/>
                </a:lnTo>
                <a:cubicBezTo>
                  <a:pt x="10488888" y="509612"/>
                  <a:pt x="10484914" y="524734"/>
                  <a:pt x="10501100" y="528263"/>
                </a:cubicBezTo>
                <a:cubicBezTo>
                  <a:pt x="10508412" y="530705"/>
                  <a:pt x="10505426" y="533743"/>
                  <a:pt x="10502395" y="536393"/>
                </a:cubicBezTo>
                <a:lnTo>
                  <a:pt x="10689496" y="560233"/>
                </a:lnTo>
                <a:cubicBezTo>
                  <a:pt x="10721441" y="573640"/>
                  <a:pt x="10757547" y="582937"/>
                  <a:pt x="10788736" y="613188"/>
                </a:cubicBezTo>
                <a:cubicBezTo>
                  <a:pt x="10794510" y="621641"/>
                  <a:pt x="10807098" y="616073"/>
                  <a:pt x="10819747" y="621351"/>
                </a:cubicBezTo>
                <a:cubicBezTo>
                  <a:pt x="10832398" y="626630"/>
                  <a:pt x="10846356" y="639592"/>
                  <a:pt x="10864632" y="644858"/>
                </a:cubicBezTo>
                <a:cubicBezTo>
                  <a:pt x="10895617" y="652290"/>
                  <a:pt x="10921550" y="640451"/>
                  <a:pt x="10929407" y="652945"/>
                </a:cubicBezTo>
                <a:cubicBezTo>
                  <a:pt x="10945460" y="653176"/>
                  <a:pt x="10968148" y="640553"/>
                  <a:pt x="10979412" y="654217"/>
                </a:cubicBezTo>
                <a:cubicBezTo>
                  <a:pt x="10981679" y="643737"/>
                  <a:pt x="10997287" y="663414"/>
                  <a:pt x="11006959" y="657017"/>
                </a:cubicBezTo>
                <a:cubicBezTo>
                  <a:pt x="11023230" y="659396"/>
                  <a:pt x="11051890" y="662462"/>
                  <a:pt x="11077038" y="668487"/>
                </a:cubicBezTo>
                <a:cubicBezTo>
                  <a:pt x="11097000" y="690299"/>
                  <a:pt x="11141286" y="676399"/>
                  <a:pt x="11157850" y="693164"/>
                </a:cubicBezTo>
                <a:cubicBezTo>
                  <a:pt x="11163800" y="695757"/>
                  <a:pt x="11169599" y="696942"/>
                  <a:pt x="11175276" y="697243"/>
                </a:cubicBezTo>
                <a:lnTo>
                  <a:pt x="11191131" y="696085"/>
                </a:lnTo>
                <a:lnTo>
                  <a:pt x="11195573" y="691751"/>
                </a:lnTo>
                <a:lnTo>
                  <a:pt x="11205299" y="693247"/>
                </a:lnTo>
                <a:lnTo>
                  <a:pt x="11223770" y="690335"/>
                </a:lnTo>
                <a:cubicBezTo>
                  <a:pt x="11237778" y="693777"/>
                  <a:pt x="11256852" y="701947"/>
                  <a:pt x="11292119" y="713311"/>
                </a:cubicBezTo>
                <a:cubicBezTo>
                  <a:pt x="11334878" y="733451"/>
                  <a:pt x="11401662" y="729175"/>
                  <a:pt x="11435379" y="758519"/>
                </a:cubicBezTo>
                <a:lnTo>
                  <a:pt x="11604406" y="810476"/>
                </a:lnTo>
                <a:lnTo>
                  <a:pt x="11652155" y="825109"/>
                </a:lnTo>
                <a:lnTo>
                  <a:pt x="11654192" y="827301"/>
                </a:lnTo>
                <a:cubicBezTo>
                  <a:pt x="11661650" y="834729"/>
                  <a:pt x="11669215" y="841480"/>
                  <a:pt x="11676599" y="846628"/>
                </a:cubicBezTo>
                <a:cubicBezTo>
                  <a:pt x="11688258" y="861760"/>
                  <a:pt x="11752266" y="896888"/>
                  <a:pt x="11775168" y="890664"/>
                </a:cubicBezTo>
                <a:cubicBezTo>
                  <a:pt x="11790977" y="883819"/>
                  <a:pt x="11808364" y="879901"/>
                  <a:pt x="11826341" y="877558"/>
                </a:cubicBezTo>
                <a:lnTo>
                  <a:pt x="11879068" y="874038"/>
                </a:lnTo>
                <a:lnTo>
                  <a:pt x="11889563" y="878619"/>
                </a:lnTo>
                <a:lnTo>
                  <a:pt x="12016613" y="886111"/>
                </a:lnTo>
                <a:lnTo>
                  <a:pt x="12108292" y="868500"/>
                </a:lnTo>
                <a:cubicBezTo>
                  <a:pt x="12129725" y="867311"/>
                  <a:pt x="12157891" y="874537"/>
                  <a:pt x="12182910" y="882003"/>
                </a:cubicBezTo>
                <a:lnTo>
                  <a:pt x="12192000" y="884778"/>
                </a:lnTo>
                <a:lnTo>
                  <a:pt x="12192000" y="1610315"/>
                </a:lnTo>
                <a:lnTo>
                  <a:pt x="12191998" y="1610315"/>
                </a:lnTo>
                <a:lnTo>
                  <a:pt x="12191998" y="1924333"/>
                </a:lnTo>
                <a:lnTo>
                  <a:pt x="0" y="1924333"/>
                </a:lnTo>
                <a:lnTo>
                  <a:pt x="0" y="505159"/>
                </a:lnTo>
                <a:lnTo>
                  <a:pt x="5722" y="508889"/>
                </a:lnTo>
                <a:cubicBezTo>
                  <a:pt x="21614" y="518548"/>
                  <a:pt x="33814" y="524781"/>
                  <a:pt x="38476" y="524137"/>
                </a:cubicBezTo>
                <a:cubicBezTo>
                  <a:pt x="99229" y="544180"/>
                  <a:pt x="142010" y="538457"/>
                  <a:pt x="192883" y="545272"/>
                </a:cubicBezTo>
                <a:cubicBezTo>
                  <a:pt x="277629" y="525210"/>
                  <a:pt x="293434" y="558443"/>
                  <a:pt x="343710" y="565029"/>
                </a:cubicBezTo>
                <a:cubicBezTo>
                  <a:pt x="383094" y="555729"/>
                  <a:pt x="425462" y="556271"/>
                  <a:pt x="471066" y="549837"/>
                </a:cubicBezTo>
                <a:cubicBezTo>
                  <a:pt x="513583" y="544428"/>
                  <a:pt x="569194" y="531004"/>
                  <a:pt x="617333" y="526428"/>
                </a:cubicBezTo>
                <a:cubicBezTo>
                  <a:pt x="660031" y="520760"/>
                  <a:pt x="696675" y="523882"/>
                  <a:pt x="725203" y="523793"/>
                </a:cubicBezTo>
                <a:cubicBezTo>
                  <a:pt x="736650" y="521695"/>
                  <a:pt x="780513" y="502146"/>
                  <a:pt x="788494" y="505799"/>
                </a:cubicBezTo>
                <a:lnTo>
                  <a:pt x="885977" y="526585"/>
                </a:lnTo>
                <a:cubicBezTo>
                  <a:pt x="906140" y="522837"/>
                  <a:pt x="917203" y="532232"/>
                  <a:pt x="932142" y="528005"/>
                </a:cubicBezTo>
                <a:cubicBezTo>
                  <a:pt x="963701" y="524128"/>
                  <a:pt x="1061555" y="499582"/>
                  <a:pt x="1090404" y="498299"/>
                </a:cubicBezTo>
                <a:cubicBezTo>
                  <a:pt x="1132840" y="494057"/>
                  <a:pt x="1148476" y="496041"/>
                  <a:pt x="1188628" y="483151"/>
                </a:cubicBezTo>
                <a:cubicBezTo>
                  <a:pt x="1230397" y="468408"/>
                  <a:pt x="1278711" y="457638"/>
                  <a:pt x="1316247" y="425979"/>
                </a:cubicBezTo>
                <a:cubicBezTo>
                  <a:pt x="1322662" y="417251"/>
                  <a:pt x="1339433" y="418553"/>
                  <a:pt x="1357712" y="416549"/>
                </a:cubicBezTo>
                <a:cubicBezTo>
                  <a:pt x="1375991" y="414544"/>
                  <a:pt x="1423507" y="412949"/>
                  <a:pt x="1425921" y="413953"/>
                </a:cubicBezTo>
                <a:cubicBezTo>
                  <a:pt x="1450272" y="407937"/>
                  <a:pt x="1458223" y="388156"/>
                  <a:pt x="1503817" y="380457"/>
                </a:cubicBezTo>
                <a:cubicBezTo>
                  <a:pt x="1541095" y="377398"/>
                  <a:pt x="1605565" y="376357"/>
                  <a:pt x="1639196" y="372785"/>
                </a:cubicBezTo>
                <a:cubicBezTo>
                  <a:pt x="1653280" y="376736"/>
                  <a:pt x="1695289" y="365766"/>
                  <a:pt x="1705606" y="359023"/>
                </a:cubicBezTo>
                <a:cubicBezTo>
                  <a:pt x="1729169" y="336295"/>
                  <a:pt x="1793207" y="348537"/>
                  <a:pt x="1813011" y="331023"/>
                </a:cubicBezTo>
                <a:cubicBezTo>
                  <a:pt x="1820772" y="328179"/>
                  <a:pt x="1823566" y="341833"/>
                  <a:pt x="1831380" y="341307"/>
                </a:cubicBezTo>
                <a:lnTo>
                  <a:pt x="1858612" y="326777"/>
                </a:lnTo>
                <a:lnTo>
                  <a:pt x="1880661" y="335987"/>
                </a:lnTo>
                <a:lnTo>
                  <a:pt x="1941495" y="310792"/>
                </a:lnTo>
                <a:cubicBezTo>
                  <a:pt x="1978970" y="307223"/>
                  <a:pt x="1947391" y="291714"/>
                  <a:pt x="1995402" y="305480"/>
                </a:cubicBezTo>
                <a:cubicBezTo>
                  <a:pt x="2042464" y="298034"/>
                  <a:pt x="2153424" y="281146"/>
                  <a:pt x="2223864" y="266118"/>
                </a:cubicBezTo>
                <a:cubicBezTo>
                  <a:pt x="2261296" y="256300"/>
                  <a:pt x="2360518" y="238323"/>
                  <a:pt x="2418043" y="215314"/>
                </a:cubicBezTo>
                <a:cubicBezTo>
                  <a:pt x="2472088" y="206823"/>
                  <a:pt x="2499422" y="162612"/>
                  <a:pt x="2558461" y="168193"/>
                </a:cubicBezTo>
                <a:cubicBezTo>
                  <a:pt x="2559660" y="164506"/>
                  <a:pt x="2592244" y="161337"/>
                  <a:pt x="2595535" y="158548"/>
                </a:cubicBezTo>
                <a:lnTo>
                  <a:pt x="2626942" y="130400"/>
                </a:lnTo>
                <a:lnTo>
                  <a:pt x="2632225" y="130446"/>
                </a:lnTo>
                <a:lnTo>
                  <a:pt x="2696856" y="128498"/>
                </a:lnTo>
                <a:lnTo>
                  <a:pt x="2759767" y="127784"/>
                </a:lnTo>
                <a:cubicBezTo>
                  <a:pt x="2770024" y="123546"/>
                  <a:pt x="2781047" y="119463"/>
                  <a:pt x="2792685" y="115710"/>
                </a:cubicBezTo>
                <a:lnTo>
                  <a:pt x="2799767" y="113754"/>
                </a:lnTo>
                <a:lnTo>
                  <a:pt x="2829799" y="120042"/>
                </a:lnTo>
                <a:lnTo>
                  <a:pt x="2890704" y="121493"/>
                </a:lnTo>
                <a:cubicBezTo>
                  <a:pt x="2935390" y="121035"/>
                  <a:pt x="2990780" y="113193"/>
                  <a:pt x="3042646" y="112273"/>
                </a:cubicBezTo>
                <a:cubicBezTo>
                  <a:pt x="3077119" y="111474"/>
                  <a:pt x="3124089" y="100414"/>
                  <a:pt x="3146630" y="100898"/>
                </a:cubicBezTo>
                <a:cubicBezTo>
                  <a:pt x="3169381" y="117699"/>
                  <a:pt x="3224695" y="125864"/>
                  <a:pt x="3233163" y="120200"/>
                </a:cubicBezTo>
                <a:lnTo>
                  <a:pt x="3372699" y="129394"/>
                </a:lnTo>
                <a:cubicBezTo>
                  <a:pt x="3389020" y="126586"/>
                  <a:pt x="3397563" y="116804"/>
                  <a:pt x="3394352" y="131671"/>
                </a:cubicBezTo>
                <a:cubicBezTo>
                  <a:pt x="3406102" y="131485"/>
                  <a:pt x="3429770" y="120938"/>
                  <a:pt x="3448218" y="118229"/>
                </a:cubicBezTo>
                <a:lnTo>
                  <a:pt x="3505047" y="115412"/>
                </a:lnTo>
                <a:lnTo>
                  <a:pt x="3521767" y="111071"/>
                </a:lnTo>
                <a:cubicBezTo>
                  <a:pt x="3526335" y="108877"/>
                  <a:pt x="3582156" y="117732"/>
                  <a:pt x="3585137" y="114371"/>
                </a:cubicBezTo>
                <a:cubicBezTo>
                  <a:pt x="3638265" y="102098"/>
                  <a:pt x="3633789" y="98565"/>
                  <a:pt x="3690293" y="98301"/>
                </a:cubicBezTo>
                <a:cubicBezTo>
                  <a:pt x="3782197" y="112746"/>
                  <a:pt x="3826738" y="92943"/>
                  <a:pt x="3867818" y="88985"/>
                </a:cubicBezTo>
                <a:cubicBezTo>
                  <a:pt x="3943777" y="81477"/>
                  <a:pt x="3990501" y="75194"/>
                  <a:pt x="4091337" y="70813"/>
                </a:cubicBezTo>
                <a:cubicBezTo>
                  <a:pt x="4154422" y="62932"/>
                  <a:pt x="4217060" y="45734"/>
                  <a:pt x="4246332" y="41697"/>
                </a:cubicBezTo>
                <a:cubicBezTo>
                  <a:pt x="4253308" y="42804"/>
                  <a:pt x="4260125" y="44606"/>
                  <a:pt x="4266975" y="46592"/>
                </a:cubicBezTo>
                <a:lnTo>
                  <a:pt x="4270566" y="47620"/>
                </a:lnTo>
                <a:lnTo>
                  <a:pt x="4288964" y="52766"/>
                </a:lnTo>
                <a:lnTo>
                  <a:pt x="4365137" y="51783"/>
                </a:lnTo>
                <a:lnTo>
                  <a:pt x="4430546" y="44555"/>
                </a:lnTo>
                <a:lnTo>
                  <a:pt x="4444136" y="39567"/>
                </a:lnTo>
                <a:lnTo>
                  <a:pt x="4534039" y="31604"/>
                </a:lnTo>
                <a:lnTo>
                  <a:pt x="4560448" y="25231"/>
                </a:lnTo>
                <a:lnTo>
                  <a:pt x="4568006" y="25970"/>
                </a:lnTo>
                <a:cubicBezTo>
                  <a:pt x="4580278" y="23866"/>
                  <a:pt x="4594878" y="14904"/>
                  <a:pt x="4595497" y="22958"/>
                </a:cubicBezTo>
                <a:lnTo>
                  <a:pt x="4608623" y="18108"/>
                </a:lnTo>
                <a:lnTo>
                  <a:pt x="4623942" y="22251"/>
                </a:lnTo>
                <a:cubicBezTo>
                  <a:pt x="4633227" y="23117"/>
                  <a:pt x="4655429" y="23973"/>
                  <a:pt x="4664336" y="23306"/>
                </a:cubicBezTo>
                <a:lnTo>
                  <a:pt x="4677385" y="18246"/>
                </a:lnTo>
                <a:lnTo>
                  <a:pt x="4698143" y="18036"/>
                </a:lnTo>
                <a:cubicBezTo>
                  <a:pt x="4710347" y="18931"/>
                  <a:pt x="4736189" y="22441"/>
                  <a:pt x="4750609" y="23611"/>
                </a:cubicBezTo>
                <a:cubicBezTo>
                  <a:pt x="4764270" y="27424"/>
                  <a:pt x="4774858" y="29782"/>
                  <a:pt x="4784658" y="25057"/>
                </a:cubicBezTo>
                <a:cubicBezTo>
                  <a:pt x="4804708" y="29613"/>
                  <a:pt x="4822811" y="48263"/>
                  <a:pt x="4847558" y="38726"/>
                </a:cubicBezTo>
                <a:cubicBezTo>
                  <a:pt x="4868304" y="42993"/>
                  <a:pt x="4867190" y="47939"/>
                  <a:pt x="4909134" y="50659"/>
                </a:cubicBezTo>
                <a:cubicBezTo>
                  <a:pt x="4945026" y="52455"/>
                  <a:pt x="5063406" y="54096"/>
                  <a:pt x="5099219" y="55050"/>
                </a:cubicBezTo>
                <a:cubicBezTo>
                  <a:pt x="5145195" y="57873"/>
                  <a:pt x="5163254" y="65473"/>
                  <a:pt x="5184992" y="67596"/>
                </a:cubicBezTo>
                <a:cubicBezTo>
                  <a:pt x="5206728" y="69720"/>
                  <a:pt x="5195578" y="65687"/>
                  <a:pt x="5229637" y="67789"/>
                </a:cubicBezTo>
                <a:cubicBezTo>
                  <a:pt x="5263695" y="69892"/>
                  <a:pt x="5345217" y="78854"/>
                  <a:pt x="5389346" y="80211"/>
                </a:cubicBezTo>
                <a:cubicBezTo>
                  <a:pt x="5425889" y="83191"/>
                  <a:pt x="5461943" y="84751"/>
                  <a:pt x="5494414" y="75926"/>
                </a:cubicBezTo>
                <a:lnTo>
                  <a:pt x="5528443" y="77206"/>
                </a:lnTo>
                <a:cubicBezTo>
                  <a:pt x="5582723" y="71370"/>
                  <a:pt x="5638917" y="68385"/>
                  <a:pt x="5684939" y="50269"/>
                </a:cubicBezTo>
                <a:cubicBezTo>
                  <a:pt x="5724389" y="45804"/>
                  <a:pt x="5737860" y="52916"/>
                  <a:pt x="5765146" y="50414"/>
                </a:cubicBezTo>
                <a:cubicBezTo>
                  <a:pt x="5792695" y="43060"/>
                  <a:pt x="5827352" y="38097"/>
                  <a:pt x="5848655" y="35257"/>
                </a:cubicBezTo>
                <a:lnTo>
                  <a:pt x="5930656" y="30131"/>
                </a:lnTo>
                <a:lnTo>
                  <a:pt x="6124150" y="31679"/>
                </a:lnTo>
                <a:cubicBezTo>
                  <a:pt x="6138131" y="22216"/>
                  <a:pt x="6167730" y="4075"/>
                  <a:pt x="6189199" y="5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02462FB-AF5F-D3DF-CD2A-6EF6AE6B4A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6239" y="288449"/>
            <a:ext cx="9681882" cy="7398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y-AM" sz="3600" b="1" dirty="0">
                <a:solidFill>
                  <a:schemeClr val="tx2">
                    <a:lumMod val="50000"/>
                  </a:schemeClr>
                </a:solidFill>
                <a:latin typeface="Sylfaen" panose="010A0502050306030303" pitchFamily="18" charset="0"/>
              </a:rPr>
              <a:t>Ենթակառուցվածքի բարելավում</a:t>
            </a:r>
            <a:endParaRPr lang="en-US" sz="3600" kern="1200" dirty="0">
              <a:solidFill>
                <a:schemeClr val="tx2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C66D4D2-8657-040C-AFDE-2B70CDCD9B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70" t="28686" r="28093" b="12994"/>
          <a:stretch>
            <a:fillRect/>
          </a:stretch>
        </p:blipFill>
        <p:spPr>
          <a:xfrm>
            <a:off x="935065" y="1316778"/>
            <a:ext cx="10162426" cy="5506422"/>
          </a:xfrm>
          <a:prstGeom prst="rect">
            <a:avLst/>
          </a:prstGeom>
        </p:spPr>
      </p:pic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F3C3C6CC-B168-D081-DD62-E9207EA0C8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9536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29FE09-4D38-36F4-CDBC-24F1B10A7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27BDFED6-6E33-4606-AFE2-886ADB1C0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Рисунок 9" descr="ISQ&amp;trade; EM Single Quadrupole Mass Spectrometer">
            <a:extLst>
              <a:ext uri="{FF2B5EF4-FFF2-40B4-BE49-F238E27FC236}">
                <a16:creationId xmlns:a16="http://schemas.microsoft.com/office/drawing/2014/main" id="{B54C22D7-F28F-BC60-B722-E278C694283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14382" r="-1" b="-1"/>
          <a:stretch>
            <a:fillRect/>
          </a:stretch>
        </p:blipFill>
        <p:spPr>
          <a:xfrm>
            <a:off x="4547937" y="-5"/>
            <a:ext cx="7644062" cy="3681406"/>
          </a:xfrm>
          <a:prstGeom prst="rect">
            <a:avLst/>
          </a:prstGeom>
        </p:spPr>
      </p:pic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BB21DA2C-16A9-1F66-7232-4E3E3C9F169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682" r="-1" b="13168"/>
          <a:stretch>
            <a:fillRect/>
          </a:stretch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7CC10E95-C9E3-6BA0-EEBD-69BC4F50F9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1109" y="4149364"/>
            <a:ext cx="5395912" cy="25661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2026 </a:t>
            </a: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Գիտական</a:t>
            </a: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կենտրոնները</a:t>
            </a: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ժամանակակից</a:t>
            </a: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սարքավորումներով</a:t>
            </a:r>
            <a:b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վերազինելու</a:t>
            </a: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նպատակով</a:t>
            </a: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գիտական</a:t>
            </a: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ծրագիր</a:t>
            </a: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en-US" sz="2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40E7D7-05DC-5BD4-8D67-B230D8247A3F}"/>
              </a:ext>
            </a:extLst>
          </p:cNvPr>
          <p:cNvSpPr txBox="1"/>
          <p:nvPr/>
        </p:nvSpPr>
        <p:spPr>
          <a:xfrm>
            <a:off x="434488" y="963788"/>
            <a:ext cx="566151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Պրեպարատիվ</a:t>
            </a:r>
            <a:r>
              <a:rPr lang="en-US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քրոմատագրաֆիկ</a:t>
            </a:r>
            <a:r>
              <a:rPr lang="en-US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համակարգ</a:t>
            </a:r>
            <a:r>
              <a:rPr lang="en-US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պեպտիդների</a:t>
            </a:r>
            <a:r>
              <a:rPr lang="en-US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մաքրման</a:t>
            </a:r>
            <a:r>
              <a:rPr lang="en-US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համակարգ</a:t>
            </a:r>
            <a:r>
              <a:rPr lang="en-US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՝ ISQ EM </a:t>
            </a:r>
            <a:r>
              <a:rPr lang="en-US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զանգվածաչափիչով</a:t>
            </a:r>
            <a:endParaRPr lang="hy-AM" sz="28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bg1"/>
                </a:solidFill>
              </a:rPr>
              <a:t>98000000 </a:t>
            </a:r>
            <a:r>
              <a:rPr lang="en-US" sz="2800" b="1" dirty="0" err="1">
                <a:solidFill>
                  <a:schemeClr val="bg1"/>
                </a:solidFill>
              </a:rPr>
              <a:t>ՀՀ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դրամ</a:t>
            </a:r>
            <a:endParaRPr lang="en-US" sz="28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70CD0AED-89EC-3198-915B-2470E51748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061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8C69D3-9F12-708D-9C23-B0D112714F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E99BC1FF-4703-23DC-4AB7-F8DFD4E52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26CF5A52-EDD9-F933-0ACB-FA00F158582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682" r="-1" b="13168"/>
          <a:stretch>
            <a:fillRect/>
          </a:stretch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11024B68-586F-F7F3-D0F0-82820B034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81EEEA7D-A3E9-BBD4-BC37-91BB96F815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658" y="4104306"/>
            <a:ext cx="6993615" cy="246923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just">
              <a:spcBef>
                <a:spcPct val="20000"/>
              </a:spcBef>
            </a:pPr>
            <a:r>
              <a:rPr lang="hy-AM" sz="2400" b="1" dirty="0"/>
              <a:t>Խորհուրդ</a:t>
            </a:r>
            <a:br>
              <a:rPr lang="hy-AM" sz="2400" dirty="0"/>
            </a:br>
            <a:r>
              <a:rPr lang="hy-AM" sz="2400" dirty="0">
                <a:solidFill>
                  <a:schemeClr val="bg1"/>
                </a:solidFill>
              </a:rPr>
              <a:t>«</a:t>
            </a:r>
            <a:r>
              <a:rPr lang="hy-AM" sz="2400" dirty="0" err="1">
                <a:solidFill>
                  <a:schemeClr val="bg1"/>
                </a:solidFill>
              </a:rPr>
              <a:t>Ջուլիո</a:t>
            </a:r>
            <a:r>
              <a:rPr lang="hy-AM" sz="2400" dirty="0">
                <a:solidFill>
                  <a:schemeClr val="bg1"/>
                </a:solidFill>
              </a:rPr>
              <a:t> </a:t>
            </a:r>
            <a:r>
              <a:rPr lang="hy-AM" sz="2400" dirty="0" err="1">
                <a:solidFill>
                  <a:schemeClr val="bg1"/>
                </a:solidFill>
              </a:rPr>
              <a:t>Նատտա</a:t>
            </a:r>
            <a:r>
              <a:rPr lang="hy-AM" sz="2400" dirty="0">
                <a:solidFill>
                  <a:schemeClr val="bg1"/>
                </a:solidFill>
              </a:rPr>
              <a:t>»</a:t>
            </a:r>
            <a:r>
              <a:rPr lang="en-AU" sz="2400" dirty="0">
                <a:solidFill>
                  <a:schemeClr val="bg1"/>
                </a:solidFill>
              </a:rPr>
              <a:t> </a:t>
            </a:r>
            <a:r>
              <a:rPr lang="hy-AM" sz="2400" b="1" dirty="0">
                <a:solidFill>
                  <a:schemeClr val="bg1"/>
                </a:solidFill>
              </a:rPr>
              <a:t>Քիմիական Գիտությունների և Տեխնոլոգիաների Ինստիտուտ</a:t>
            </a:r>
            <a:br>
              <a:rPr lang="hy-AM" sz="2400" dirty="0">
                <a:solidFill>
                  <a:schemeClr val="bg1"/>
                </a:solidFill>
              </a:rPr>
            </a:br>
            <a:r>
              <a:rPr lang="hy-AM" sz="2400" dirty="0" err="1">
                <a:solidFill>
                  <a:schemeClr val="bg1"/>
                </a:solidFill>
              </a:rPr>
              <a:t>Միլանո</a:t>
            </a:r>
            <a:r>
              <a:rPr lang="hy-AM" sz="2400" dirty="0">
                <a:solidFill>
                  <a:schemeClr val="bg1"/>
                </a:solidFill>
              </a:rPr>
              <a:t> (Իտալիա) </a:t>
            </a:r>
            <a:r>
              <a:rPr lang="pt-BR" sz="2400" dirty="0">
                <a:solidFill>
                  <a:schemeClr val="bg1"/>
                </a:solidFill>
              </a:rPr>
              <a:t>Dr Alessandro Gori</a:t>
            </a:r>
            <a:br>
              <a:rPr lang="pt-BR" sz="2400" dirty="0">
                <a:solidFill>
                  <a:schemeClr val="bg1"/>
                </a:solidFill>
              </a:rPr>
            </a:br>
            <a:r>
              <a:rPr lang="pt-BR" sz="2400" dirty="0">
                <a:solidFill>
                  <a:schemeClr val="bg1"/>
                </a:solidFill>
              </a:rPr>
              <a:t>Biomolecular Chemistry Lab</a:t>
            </a:r>
            <a:br>
              <a:rPr lang="pt-BR" sz="2400" dirty="0">
                <a:solidFill>
                  <a:schemeClr val="bg1"/>
                </a:solidFill>
              </a:rPr>
            </a:br>
            <a:r>
              <a:rPr lang="pt-BR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alessandro.gori@cnr.it</a:t>
            </a:r>
            <a:r>
              <a:rPr lang="hy-AM" sz="2400" dirty="0">
                <a:solidFill>
                  <a:schemeClr val="bg1"/>
                </a:solidFill>
              </a:rPr>
              <a:t> </a:t>
            </a:r>
            <a:r>
              <a:rPr lang="hy-AM" sz="2400" dirty="0"/>
              <a:t>Հայ-Իտալական </a:t>
            </a:r>
            <a:r>
              <a:rPr lang="hy-AM" sz="2400" dirty="0" err="1"/>
              <a:t>ծրա</a:t>
            </a:r>
            <a:br>
              <a:rPr lang="en-US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en-US" sz="2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BBB4B6-53B4-1715-2C2C-7D0E647A1F0F}"/>
              </a:ext>
            </a:extLst>
          </p:cNvPr>
          <p:cNvSpPr txBox="1"/>
          <p:nvPr/>
        </p:nvSpPr>
        <p:spPr>
          <a:xfrm>
            <a:off x="434488" y="963788"/>
            <a:ext cx="5107330" cy="15023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8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8BB548E-2FA7-F7E9-4B16-A1A96AD97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7E1E6256-DE4A-33F9-1557-866E47EB1F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2" name="Объект 8" descr="Изображение выглядит как одежда, человек, в помещении, Медицинское оборудование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DB0ADFB-C622-77DA-C44C-FE087A64E9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107" y="57741"/>
            <a:ext cx="3034680" cy="3565926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302CE57-9AD0-F089-6E52-AAFC78D20F98}"/>
              </a:ext>
            </a:extLst>
          </p:cNvPr>
          <p:cNvSpPr txBox="1">
            <a:spLocks/>
          </p:cNvSpPr>
          <p:nvPr/>
        </p:nvSpPr>
        <p:spPr>
          <a:xfrm>
            <a:off x="457200" y="0"/>
            <a:ext cx="8229600" cy="9807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dirty="0"/>
              <a:t>Համագործակցություն 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166A67-459D-1A75-107D-468FE559F793}"/>
              </a:ext>
            </a:extLst>
          </p:cNvPr>
          <p:cNvSpPr txBox="1"/>
          <p:nvPr/>
        </p:nvSpPr>
        <p:spPr>
          <a:xfrm>
            <a:off x="792208" y="739524"/>
            <a:ext cx="5936673" cy="21526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 err="1">
                <a:solidFill>
                  <a:schemeClr val="bg1"/>
                </a:solidFill>
              </a:rPr>
              <a:t>Լեհաստանի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Օպոլեի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համալսարանի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dirty="0">
                <a:solidFill>
                  <a:schemeClr val="bg1"/>
                </a:solidFill>
              </a:rPr>
              <a:t>(Uniwersytet Opolski, Instytut Nauk Medycznych, Zakład Biochemii Klinicznej i Diagnostyki Laboratoryjnej) </a:t>
            </a:r>
            <a:r>
              <a:rPr lang="en-US" sz="2400" dirty="0" err="1">
                <a:solidFill>
                  <a:schemeClr val="bg1"/>
                </a:solidFill>
              </a:rPr>
              <a:t>գիտաշխատողների</a:t>
            </a:r>
            <a:r>
              <a:rPr lang="pt-BR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մասնավորապես</a:t>
            </a:r>
            <a:r>
              <a:rPr lang="en-US" sz="2400" dirty="0">
                <a:solidFill>
                  <a:schemeClr val="bg1"/>
                </a:solidFill>
              </a:rPr>
              <a:t>՝ </a:t>
            </a:r>
            <a:r>
              <a:rPr lang="en-US" sz="2400" dirty="0" err="1">
                <a:solidFill>
                  <a:schemeClr val="bg1"/>
                </a:solidFill>
              </a:rPr>
              <a:t>դոկտոր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Ագնեշկա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Ռոմբել</a:t>
            </a:r>
            <a:r>
              <a:rPr lang="pt-BR" sz="2400" dirty="0">
                <a:solidFill>
                  <a:schemeClr val="bg1"/>
                </a:solidFill>
              </a:rPr>
              <a:t>-</a:t>
            </a:r>
            <a:r>
              <a:rPr lang="en-US" sz="2400" dirty="0" err="1">
                <a:solidFill>
                  <a:schemeClr val="bg1"/>
                </a:solidFill>
              </a:rPr>
              <a:t>Բռժեկի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hy-AM" sz="2400" dirty="0">
                <a:solidFill>
                  <a:schemeClr val="bg1"/>
                </a:solidFill>
              </a:rPr>
              <a:t> և </a:t>
            </a:r>
            <a:r>
              <a:rPr lang="hy-AM" sz="2400" dirty="0" err="1">
                <a:solidFill>
                  <a:schemeClr val="bg1"/>
                </a:solidFill>
              </a:rPr>
              <a:t>Դանյուտա</a:t>
            </a:r>
            <a:r>
              <a:rPr lang="hy-AM" sz="2400" dirty="0">
                <a:solidFill>
                  <a:schemeClr val="bg1"/>
                </a:solidFill>
              </a:rPr>
              <a:t> և Յան 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endParaRPr lang="en-US" dirty="0">
              <a:solidFill>
                <a:schemeClr val="bg1"/>
              </a:solidFill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Изображение выглядит как одежда, человек, Человеческое лицо, в помещени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2EE98F9-6C9B-60A6-079E-12824A8833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834" y="3843011"/>
            <a:ext cx="3217953" cy="287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20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6E00FF-0D98-451A-7834-D3AEB9532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2AB03913-AEA8-9493-9FE6-FD3EEA8BB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68C4ADC5-3561-31D3-915C-15C8C0C2F20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682" r="-1" b="13168"/>
          <a:stretch>
            <a:fillRect/>
          </a:stretch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09522A5F-7FFA-9ED6-2DFA-20A7C73141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EB4CF643-60C8-810A-D0EF-B65A5490BC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574" y="4406910"/>
            <a:ext cx="5940425" cy="240766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spcBef>
                <a:spcPct val="20000"/>
              </a:spcBef>
            </a:pPr>
            <a:br>
              <a:rPr lang="hy-AM" sz="1800" b="1" dirty="0">
                <a:solidFill>
                  <a:schemeClr val="bg1"/>
                </a:solidFill>
                <a:latin typeface="Sylfaen" panose="010A0502050306030303" pitchFamily="18" charset="0"/>
              </a:rPr>
            </a:br>
            <a:r>
              <a:rPr lang="hy-AM" sz="1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br>
              <a:rPr lang="en-US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en-US" sz="2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E550B-83EB-FE57-BFE0-E1830F45F385}"/>
              </a:ext>
            </a:extLst>
          </p:cNvPr>
          <p:cNvSpPr txBox="1"/>
          <p:nvPr/>
        </p:nvSpPr>
        <p:spPr>
          <a:xfrm>
            <a:off x="593413" y="436797"/>
            <a:ext cx="5502586" cy="11284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en-US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Հ</a:t>
            </a:r>
            <a:r>
              <a:rPr lang="hy-AM" sz="2800" b="1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ամագործակցություն</a:t>
            </a:r>
            <a:r>
              <a:rPr lang="en-AU" sz="28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2025 </a:t>
            </a:r>
            <a:r>
              <a:rPr lang="en-US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Վրաստանի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Գեոմեդի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համալսարան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արդյունքում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տպագրված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աշխատանք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ներ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US" sz="2800" b="1" i="1" dirty="0" err="1">
                <a:solidFill>
                  <a:schemeClr val="bg1"/>
                </a:solidFill>
                <a:latin typeface="Sylfaen" panose="010A0502050306030303" pitchFamily="18" charset="0"/>
              </a:rPr>
              <a:t>Q</a:t>
            </a:r>
            <a:r>
              <a:rPr lang="en-US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1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ամսագրերում</a:t>
            </a:r>
            <a:endParaRPr lang="en-US" sz="28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05E49F4F-61E8-92A7-E2C5-589AE2B2F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0B2FADDF-729D-F8BD-EDB3-C12B96093A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6" name="Рисунок 5" descr="Изображение выглядит как одежда, человек, стена, обувь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8E40525-FF6A-3551-AD1B-3398455E1C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008" y="4032926"/>
            <a:ext cx="3697877" cy="238827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118D7EA-164C-D3B5-11ED-CC52A316C7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234" y="43417"/>
            <a:ext cx="2612812" cy="34290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F5114FD-98D2-34FB-61C6-E7BBCDFCC87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483" y="3890400"/>
            <a:ext cx="3195369" cy="28508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D92531F-F05B-F330-D4E6-20A9FE140E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9425" y="3739100"/>
            <a:ext cx="2199256" cy="317839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C8E2F23-E08F-E0F4-E85D-F15FE9A3484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99710" y="521276"/>
            <a:ext cx="3323113" cy="2492335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49601CC-40E9-4015-67D2-FBF584828CE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7563" t="21414" r="43725" b="16223"/>
          <a:stretch>
            <a:fillRect/>
          </a:stretch>
        </p:blipFill>
        <p:spPr>
          <a:xfrm>
            <a:off x="155574" y="3874142"/>
            <a:ext cx="1562389" cy="294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43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C83E8D-2711-DE47-175A-C4AF7D898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A0F637C6-6C12-4342-19A2-C239AF2FE2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close up of colorful balls&#10;&#10;AI-generated content may be incorrect.">
            <a:extLst>
              <a:ext uri="{FF2B5EF4-FFF2-40B4-BE49-F238E27FC236}">
                <a16:creationId xmlns:a16="http://schemas.microsoft.com/office/drawing/2014/main" id="{11EE3C6A-1A30-0BED-467F-87A0F9A86E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682" r="-1" b="13168"/>
          <a:stretch>
            <a:fillRect/>
          </a:stretch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ED398749-1DCB-5F2B-13CA-87661ECA31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655956F9-4FFA-DBE2-28F7-DF996657B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112" y="4119370"/>
            <a:ext cx="5395912" cy="50479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l"/>
            <a:br>
              <a:rPr lang="hy-AM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hy-AM" sz="2400" b="1" dirty="0">
                <a:solidFill>
                  <a:schemeClr val="bg1"/>
                </a:solidFill>
              </a:rPr>
            </a:br>
            <a:br>
              <a:rPr lang="hy-AM" sz="2400" b="1" dirty="0">
                <a:solidFill>
                  <a:schemeClr val="bg1"/>
                </a:solidFill>
              </a:rPr>
            </a:br>
            <a:b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hy-AM" sz="3100" b="1" dirty="0">
                <a:solidFill>
                  <a:schemeClr val="bg1"/>
                </a:solidFill>
                <a:latin typeface="Sylfaen" panose="010A0502050306030303" pitchFamily="18" charset="0"/>
              </a:rPr>
              <a:t>Համատեղ այցեր 2026</a:t>
            </a:r>
            <a:endParaRPr lang="en-US" sz="3100" kern="1200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78FACB-88FC-202F-A4C2-E4A78917808E}"/>
              </a:ext>
            </a:extLst>
          </p:cNvPr>
          <p:cNvSpPr txBox="1"/>
          <p:nvPr/>
        </p:nvSpPr>
        <p:spPr>
          <a:xfrm>
            <a:off x="307975" y="304801"/>
            <a:ext cx="5661512" cy="5047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hy-AM" sz="2800" b="1" dirty="0" err="1">
                <a:solidFill>
                  <a:schemeClr val="bg1"/>
                </a:solidFill>
                <a:latin typeface="Sylfaen" panose="010A0502050306030303" pitchFamily="18" charset="0"/>
              </a:rPr>
              <a:t>Համտեղ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այցեր 2025</a:t>
            </a:r>
            <a:endParaRPr lang="en-US" sz="2800" b="1" kern="1200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09C21C3B-1871-23C1-B155-9887AB5AB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E78DB264-CB27-1F03-91E0-90651725F3E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F3F64F6-5BF9-7D54-9C33-5611E09EEEFD}"/>
              </a:ext>
            </a:extLst>
          </p:cNvPr>
          <p:cNvGrpSpPr/>
          <p:nvPr/>
        </p:nvGrpSpPr>
        <p:grpSpPr>
          <a:xfrm>
            <a:off x="8924740" y="93077"/>
            <a:ext cx="3111686" cy="3588314"/>
            <a:chOff x="21084" y="6335597"/>
            <a:chExt cx="4609103" cy="4440404"/>
          </a:xfrm>
        </p:grpSpPr>
        <p:pic>
          <p:nvPicPr>
            <p:cNvPr id="2" name="Immagine 4">
              <a:extLst>
                <a:ext uri="{FF2B5EF4-FFF2-40B4-BE49-F238E27FC236}">
                  <a16:creationId xmlns:a16="http://schemas.microsoft.com/office/drawing/2014/main" id="{8C1AD886-CCE9-08D8-998D-14B8846B2C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084" y="8701376"/>
              <a:ext cx="4609103" cy="2074625"/>
            </a:xfrm>
            <a:prstGeom prst="rect">
              <a:avLst/>
            </a:prstGeom>
          </p:spPr>
        </p:pic>
        <p:pic>
          <p:nvPicPr>
            <p:cNvPr id="15" name="Immagine 3">
              <a:extLst>
                <a:ext uri="{FF2B5EF4-FFF2-40B4-BE49-F238E27FC236}">
                  <a16:creationId xmlns:a16="http://schemas.microsoft.com/office/drawing/2014/main" id="{D0A6B112-CB00-9CC1-77B4-5C64326FF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277" y="6335597"/>
              <a:ext cx="4015961" cy="2377656"/>
            </a:xfrm>
            <a:prstGeom prst="rect">
              <a:avLst/>
            </a:prstGeom>
          </p:spPr>
        </p:pic>
      </p:grpSp>
      <p:pic>
        <p:nvPicPr>
          <p:cNvPr id="31" name="Picture 5">
            <a:extLst>
              <a:ext uri="{FF2B5EF4-FFF2-40B4-BE49-F238E27FC236}">
                <a16:creationId xmlns:a16="http://schemas.microsoft.com/office/drawing/2014/main" id="{954EC01E-9A6E-F7D2-7F24-08F98D7F1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88" y="1053775"/>
            <a:ext cx="2475573" cy="24716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">
            <a:extLst>
              <a:ext uri="{FF2B5EF4-FFF2-40B4-BE49-F238E27FC236}">
                <a16:creationId xmlns:a16="http://schemas.microsoft.com/office/drawing/2014/main" id="{D60146B1-C55D-0769-8F85-9DDDA3428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540" y="1515504"/>
            <a:ext cx="2675368" cy="216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064D070-DD05-A9A0-28FD-8334FA9394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37" y="4691613"/>
            <a:ext cx="2713773" cy="2098934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ADC95526-0CBA-47E3-1CD4-4018FE6B529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03" y="98444"/>
            <a:ext cx="2921572" cy="219117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FC6A870-FABF-AA5A-272C-FCFF238F96D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4" r="22098"/>
          <a:stretch>
            <a:fillRect/>
          </a:stretch>
        </p:blipFill>
        <p:spPr>
          <a:xfrm rot="5400000">
            <a:off x="6325470" y="4015782"/>
            <a:ext cx="2525715" cy="32376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A150727-C03F-0C26-2790-A329B896741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985005" y="3397397"/>
            <a:ext cx="2639584" cy="351944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8AA6E7C-FEDC-F8B4-EB4A-718CFFCCEA4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13"/>
          <a:stretch>
            <a:fillRect/>
          </a:stretch>
        </p:blipFill>
        <p:spPr>
          <a:xfrm rot="5400000">
            <a:off x="4134023" y="3572313"/>
            <a:ext cx="2412903" cy="300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74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53" y="4348580"/>
            <a:ext cx="1534618" cy="162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772" y="4321699"/>
            <a:ext cx="1546843" cy="151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90379" y="-26496"/>
            <a:ext cx="7019821" cy="936105"/>
          </a:xfrm>
        </p:spPr>
        <p:txBody>
          <a:bodyPr>
            <a:normAutofit/>
          </a:bodyPr>
          <a:lstStyle/>
          <a:p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Թիմի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Sylfaen" panose="010A0502050306030303" pitchFamily="18" charset="0"/>
              </a:rPr>
              <a:t>անդամները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075" y="1229271"/>
            <a:ext cx="1512562" cy="157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666020" y="2858489"/>
            <a:ext cx="1800200" cy="96920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Լալա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Ստեփանյան</a:t>
            </a:r>
            <a:endParaRPr lang="en-US" sz="1400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pPr algn="ctr"/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ք.գ.թ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.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ավագ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գիտախատող</a:t>
            </a:r>
            <a:endParaRPr lang="ru-RU" sz="1400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470" y="1334992"/>
            <a:ext cx="1812258" cy="200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3245862" y="3372363"/>
            <a:ext cx="1870850" cy="86409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Տաթևիկ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Սարգսյան</a:t>
            </a:r>
            <a:endParaRPr lang="en-US" sz="1400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pPr algn="ctr"/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ք.գ.թ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.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ավագ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գիտախատող</a:t>
            </a:r>
            <a:endParaRPr lang="ru-RU" sz="1400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3" t="18674"/>
          <a:stretch/>
        </p:blipFill>
        <p:spPr bwMode="auto">
          <a:xfrm>
            <a:off x="2899359" y="4512428"/>
            <a:ext cx="1318116" cy="167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2755585" y="6209928"/>
            <a:ext cx="2139337" cy="64807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Քրիստինա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Հովսեփյան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(</a:t>
            </a:r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երիտասարդ</a:t>
            </a:r>
            <a:r>
              <a:rPr lang="ru-RU" dirty="0"/>
              <a:t>)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88"/>
          <a:stretch/>
        </p:blipFill>
        <p:spPr bwMode="auto">
          <a:xfrm>
            <a:off x="5387431" y="871601"/>
            <a:ext cx="1620143" cy="208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5455614" y="3000208"/>
            <a:ext cx="1619535" cy="857584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Ջիովաննի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Ռովիելո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endParaRPr lang="en-US" sz="1400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pPr algn="ctr"/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առաջին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կարգի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գիտաշխատող</a:t>
            </a:r>
            <a:endParaRPr lang="ru-RU" sz="1400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368" y="1788917"/>
            <a:ext cx="1595217" cy="1944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116373" y="3753637"/>
            <a:ext cx="1903142" cy="72729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dirty="0">
              <a:latin typeface="Sylfaen" panose="010A0502050306030303" pitchFamily="18" charset="0"/>
            </a:endParaRPr>
          </a:p>
          <a:p>
            <a:pPr algn="ctr"/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Հեղինե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Հակոբյան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ք.գ.թ</a:t>
            </a:r>
            <a:r>
              <a:rPr lang="en-US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.,</a:t>
            </a:r>
            <a:r>
              <a:rPr lang="hy-AM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գիտախատող</a:t>
            </a:r>
            <a:endParaRPr lang="ru-RU" sz="1400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2163" y="1095818"/>
            <a:ext cx="1448455" cy="187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10058686" y="3124729"/>
            <a:ext cx="1377933" cy="4322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rgbClr val="002060"/>
                </a:solidFill>
              </a:rPr>
              <a:t>Սիլվա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Ժամհարյան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05153" y="6091920"/>
            <a:ext cx="1944216" cy="61823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400" b="1" dirty="0">
              <a:solidFill>
                <a:srgbClr val="002060"/>
              </a:solidFill>
              <a:latin typeface="Sylfaen" panose="010A0502050306030303" pitchFamily="18" charset="0"/>
            </a:endParaRPr>
          </a:p>
          <a:p>
            <a:pPr algn="ctr"/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Մոնիկա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Իսրաելյան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 (</a:t>
            </a:r>
            <a:r>
              <a:rPr lang="ru-RU" sz="1400" b="1" dirty="0" err="1">
                <a:solidFill>
                  <a:srgbClr val="002060"/>
                </a:solidFill>
                <a:latin typeface="Sylfaen" panose="010A0502050306030303" pitchFamily="18" charset="0"/>
              </a:rPr>
              <a:t>երիտասարդ</a:t>
            </a:r>
            <a:r>
              <a:rPr lang="ru-RU" sz="1400" b="1" dirty="0">
                <a:solidFill>
                  <a:srgbClr val="002060"/>
                </a:solidFill>
                <a:latin typeface="Sylfaen" panose="010A0502050306030303" pitchFamily="18" charset="0"/>
              </a:rPr>
              <a:t>)</a:t>
            </a:r>
          </a:p>
          <a:p>
            <a:pPr algn="ctr"/>
            <a:endParaRPr lang="ru-RU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133813" y="5933989"/>
            <a:ext cx="1873761" cy="5046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rgbClr val="002060"/>
                </a:solidFill>
              </a:rPr>
              <a:t>Ժակլինա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Սարիբեկյան</a:t>
            </a:r>
            <a:endParaRPr lang="ru-RU" sz="1400" b="1" dirty="0">
              <a:solidFill>
                <a:srgbClr val="002060"/>
              </a:solidFill>
            </a:endParaRPr>
          </a:p>
        </p:txBody>
      </p:sp>
      <p:pic>
        <p:nvPicPr>
          <p:cNvPr id="22" name="Immagin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6" y="119461"/>
            <a:ext cx="1645164" cy="164516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C0BE536-A9ED-B38E-7DE9-D45C0080FD5C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29158" t="18266" r="56427" b="56403"/>
          <a:stretch>
            <a:fillRect/>
          </a:stretch>
        </p:blipFill>
        <p:spPr>
          <a:xfrm>
            <a:off x="9804443" y="3890202"/>
            <a:ext cx="1886421" cy="1871980"/>
          </a:xfrm>
          <a:prstGeom prst="rect">
            <a:avLst/>
          </a:prstGeom>
        </p:spPr>
      </p:pic>
      <p:sp>
        <p:nvSpPr>
          <p:cNvPr id="13" name="Скругленный прямоугольник 11">
            <a:extLst>
              <a:ext uri="{FF2B5EF4-FFF2-40B4-BE49-F238E27FC236}">
                <a16:creationId xmlns:a16="http://schemas.microsoft.com/office/drawing/2014/main" id="{C6A1FCA1-A271-9234-EBA7-C35AFECB4D95}"/>
              </a:ext>
            </a:extLst>
          </p:cNvPr>
          <p:cNvSpPr/>
          <p:nvPr/>
        </p:nvSpPr>
        <p:spPr>
          <a:xfrm>
            <a:off x="9817103" y="5977837"/>
            <a:ext cx="1873761" cy="5046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y-AM" sz="1400" b="1" dirty="0">
                <a:solidFill>
                  <a:srgbClr val="002060"/>
                </a:solidFill>
              </a:rPr>
              <a:t>Աննա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hy-AM" sz="1400" b="1" dirty="0">
                <a:solidFill>
                  <a:srgbClr val="002060"/>
                </a:solidFill>
              </a:rPr>
              <a:t> Վարդանյան </a:t>
            </a:r>
            <a:endParaRPr lang="ru-RU" sz="1400" b="1" dirty="0">
              <a:solidFill>
                <a:srgbClr val="00206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DA91F4D-682C-6636-1AB1-875E4588101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6349" t="24713" r="61292" b="55153"/>
          <a:stretch>
            <a:fillRect/>
          </a:stretch>
        </p:blipFill>
        <p:spPr>
          <a:xfrm>
            <a:off x="7540476" y="4458821"/>
            <a:ext cx="1500886" cy="1380769"/>
          </a:xfrm>
          <a:prstGeom prst="rect">
            <a:avLst/>
          </a:prstGeom>
        </p:spPr>
      </p:pic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25B1E96D-3974-BA62-1301-8924E4172A1A}"/>
              </a:ext>
            </a:extLst>
          </p:cNvPr>
          <p:cNvSpPr/>
          <p:nvPr/>
        </p:nvSpPr>
        <p:spPr>
          <a:xfrm>
            <a:off x="7540476" y="5977837"/>
            <a:ext cx="1873761" cy="5046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y-AM" dirty="0" err="1">
                <a:solidFill>
                  <a:schemeClr val="accent5">
                    <a:lumMod val="50000"/>
                  </a:schemeClr>
                </a:solidFill>
              </a:rPr>
              <a:t>Ռաֆֆի</a:t>
            </a:r>
            <a:r>
              <a:rPr lang="hy-AM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hy-AM" dirty="0" err="1">
                <a:solidFill>
                  <a:schemeClr val="accent5">
                    <a:lumMod val="50000"/>
                  </a:schemeClr>
                </a:solidFill>
              </a:rPr>
              <a:t>Մէյխանաճեան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54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3849C9-10B1-689A-3B9C-867A34591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1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3">
            <a:extLst>
              <a:ext uri="{FF2B5EF4-FFF2-40B4-BE49-F238E27FC236}">
                <a16:creationId xmlns:a16="http://schemas.microsoft.com/office/drawing/2014/main" id="{0BCD8C04-CC7B-40EF-82EB-E9821F79B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70" y="2458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A close up of colorful balls">
            <a:extLst>
              <a:ext uri="{FF2B5EF4-FFF2-40B4-BE49-F238E27FC236}">
                <a16:creationId xmlns:a16="http://schemas.microsoft.com/office/drawing/2014/main" id="{84F8A2C2-39ED-9BA2-2ABC-B20E4667665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>
            <a:alphaModFix am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753" r="10188" b="-5"/>
          <a:stretch>
            <a:fillRect/>
          </a:stretch>
        </p:blipFill>
        <p:spPr>
          <a:xfrm>
            <a:off x="-170" y="10"/>
            <a:ext cx="8450317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F7561F-104E-BF1C-66A6-5D115F9F5BA9}"/>
              </a:ext>
            </a:extLst>
          </p:cNvPr>
          <p:cNvSpPr txBox="1"/>
          <p:nvPr/>
        </p:nvSpPr>
        <p:spPr>
          <a:xfrm>
            <a:off x="643467" y="643467"/>
            <a:ext cx="5582359" cy="29252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cap="all" dirty="0" err="1">
                <a:ln/>
                <a:solidFill>
                  <a:srgbClr val="FFFF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lt"/>
                <a:ea typeface="+mj-ea"/>
                <a:cs typeface="+mj-cs"/>
              </a:rPr>
              <a:t>Շնորհակալություն</a:t>
            </a:r>
            <a:r>
              <a:rPr lang="en-US" sz="4400" b="1" kern="1200" cap="all" dirty="0">
                <a:ln/>
                <a:solidFill>
                  <a:srgbClr val="FFFF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400" b="1" kern="1200" cap="all" dirty="0" err="1">
                <a:ln/>
                <a:solidFill>
                  <a:srgbClr val="FFFF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lt"/>
                <a:ea typeface="+mj-ea"/>
                <a:cs typeface="+mj-cs"/>
              </a:rPr>
              <a:t>ուշադրության</a:t>
            </a:r>
            <a:r>
              <a:rPr lang="en-US" sz="4400" b="1" kern="1200" cap="all" dirty="0">
                <a:ln/>
                <a:solidFill>
                  <a:srgbClr val="FFFF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400" b="1" kern="1200" cap="all" dirty="0" err="1">
                <a:ln/>
                <a:solidFill>
                  <a:srgbClr val="FFFF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lt"/>
                <a:ea typeface="+mj-ea"/>
                <a:cs typeface="+mj-cs"/>
              </a:rPr>
              <a:t>համար</a:t>
            </a:r>
            <a:endParaRPr lang="en-US" sz="4400" b="1" kern="1200" cap="all" dirty="0">
              <a:ln/>
              <a:solidFill>
                <a:srgbClr val="FFFFFF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E1B687-681A-25E7-79D1-BC010E94F9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0" r="6662" b="-2"/>
          <a:stretch>
            <a:fillRect/>
          </a:stretch>
        </p:blipFill>
        <p:spPr>
          <a:xfrm>
            <a:off x="6225997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AutoShape 2" descr="National Research Council of Italy (CNR) - EuroGOOS">
            <a:extLst>
              <a:ext uri="{FF2B5EF4-FFF2-40B4-BE49-F238E27FC236}">
                <a16:creationId xmlns:a16="http://schemas.microsoft.com/office/drawing/2014/main" id="{89F92571-B36A-B9FF-5421-44F30CA58A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E203CA-ADDE-443D-E6DD-C17E50835B7C}"/>
              </a:ext>
            </a:extLst>
          </p:cNvPr>
          <p:cNvSpPr txBox="1"/>
          <p:nvPr/>
        </p:nvSpPr>
        <p:spPr>
          <a:xfrm>
            <a:off x="292100" y="4356785"/>
            <a:ext cx="646006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3200" dirty="0">
                <a:solidFill>
                  <a:schemeClr val="bg1"/>
                </a:solidFill>
                <a:latin typeface="Sylfaen" panose="010A0502050306030303" pitchFamily="18" charset="0"/>
              </a:rPr>
              <a:t>Թող մեր գիտական կապերը լինեն այնքան ամուր, որքան </a:t>
            </a:r>
            <a:r>
              <a:rPr lang="hy-AM" sz="3200" dirty="0" err="1">
                <a:solidFill>
                  <a:schemeClr val="bg1"/>
                </a:solidFill>
                <a:latin typeface="Sylfaen" panose="010A0502050306030303" pitchFamily="18" charset="0"/>
              </a:rPr>
              <a:t>պեպտիդային</a:t>
            </a:r>
            <a:r>
              <a:rPr lang="hy-AM" sz="3200" dirty="0">
                <a:solidFill>
                  <a:schemeClr val="bg1"/>
                </a:solidFill>
                <a:latin typeface="Sylfaen" panose="010A0502050306030303" pitchFamily="18" charset="0"/>
              </a:rPr>
              <a:t> կապերը </a:t>
            </a:r>
            <a:endParaRPr lang="en-US" sz="3200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4161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1562</TotalTime>
  <Words>1285</Words>
  <Application>Microsoft Office PowerPoint</Application>
  <PresentationFormat>Широкоэкранный</PresentationFormat>
  <Paragraphs>121</Paragraphs>
  <Slides>20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Amasis MT Pro Medium</vt:lpstr>
      <vt:lpstr>Arial</vt:lpstr>
      <vt:lpstr>Calibri</vt:lpstr>
      <vt:lpstr>Calibri Light</vt:lpstr>
      <vt:lpstr>Google Sans</vt:lpstr>
      <vt:lpstr>Nunito</vt:lpstr>
      <vt:lpstr>Sylfaen</vt:lpstr>
      <vt:lpstr>Tema di Office</vt:lpstr>
      <vt:lpstr>Unknown</vt:lpstr>
      <vt:lpstr>CS ChemDraw Drawing</vt:lpstr>
      <vt:lpstr>Պինդ ֆազային պեպտիդային սինթեզի մեթոդի ներդրում, պեպտիդների նպատակային սինթեզ և կենսաակտիվության պոտենցիալի գնահատում</vt:lpstr>
      <vt:lpstr>Презентация PowerPoint</vt:lpstr>
      <vt:lpstr>Ծրագրի բաղադրիչները</vt:lpstr>
      <vt:lpstr>Օրացուցային պլան</vt:lpstr>
      <vt:lpstr>   Հակամարէային և հակաքաղցկեղային դեղերի կառուցվածքների և հատկությունների ուսումնասիրություն</vt:lpstr>
      <vt:lpstr>Տպագրված աշխատանքներ 2025</vt:lpstr>
      <vt:lpstr>Презентация PowerPoint</vt:lpstr>
      <vt:lpstr>   Պեպտիդների in silico մոնիթորինգ և սինթեզ, թվով 6</vt:lpstr>
      <vt:lpstr>   Պեպտիդների in silico մոնիթորինգ և սինթեզ, թվով 6</vt:lpstr>
      <vt:lpstr>Լիզինոպրիլի և էնալապրիլի ածանցյալների  </vt:lpstr>
      <vt:lpstr>Լիզինոպրիլի և էնալապրիլի ածանցյալների  </vt:lpstr>
      <vt:lpstr>Հակաքաղցկեղային պեպտիդներ</vt:lpstr>
      <vt:lpstr>Հակաքաղցկեղային պեպտիդներ</vt:lpstr>
      <vt:lpstr>Ենթակառուցվածքի բարելավում</vt:lpstr>
      <vt:lpstr>2026 Գիտական կենտրոնները ժամանակակից սարքավորումներով վերազինելու նպատակով գիտական ծրագիր   </vt:lpstr>
      <vt:lpstr>Խորհուրդ «Ջուլիո Նատտա» Քիմիական Գիտությունների և Տեխնոլոգիաների Ինստիտուտ Միլանո (Իտալիա) Dr Alessandro Gori Biomolecular Chemistry Lab alessandro.gori@cnr.it Հայ-Իտալական ծրա </vt:lpstr>
      <vt:lpstr>   </vt:lpstr>
      <vt:lpstr>     Համատեղ այցեր 2026</vt:lpstr>
      <vt:lpstr>Թիմի անդամները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Molecular biosystems based on synthetic amino acids for potential biomedical applications</dc:title>
  <dc:creator>39347</dc:creator>
  <cp:lastModifiedBy>Tatev</cp:lastModifiedBy>
  <cp:revision>64</cp:revision>
  <dcterms:created xsi:type="dcterms:W3CDTF">2025-10-11T08:18:53Z</dcterms:created>
  <dcterms:modified xsi:type="dcterms:W3CDTF">2026-05-12T18:41:47Z</dcterms:modified>
</cp:coreProperties>
</file>